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62" r:id="rId2"/>
    <p:sldId id="283" r:id="rId3"/>
    <p:sldId id="282" r:id="rId4"/>
    <p:sldId id="280" r:id="rId5"/>
    <p:sldId id="266" r:id="rId6"/>
    <p:sldId id="265" r:id="rId7"/>
    <p:sldId id="289" r:id="rId8"/>
    <p:sldId id="290" r:id="rId9"/>
    <p:sldId id="291" r:id="rId10"/>
    <p:sldId id="288" r:id="rId11"/>
    <p:sldId id="302" r:id="rId12"/>
    <p:sldId id="296" r:id="rId13"/>
    <p:sldId id="297" r:id="rId14"/>
    <p:sldId id="298" r:id="rId15"/>
    <p:sldId id="299" r:id="rId16"/>
    <p:sldId id="300" r:id="rId17"/>
    <p:sldId id="301" r:id="rId18"/>
    <p:sldId id="305" r:id="rId19"/>
    <p:sldId id="303" r:id="rId20"/>
    <p:sldId id="27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072" autoAdjust="0"/>
    <p:restoredTop sz="94660"/>
  </p:normalViewPr>
  <p:slideViewPr>
    <p:cSldViewPr>
      <p:cViewPr>
        <p:scale>
          <a:sx n="78" d="100"/>
          <a:sy n="78" d="100"/>
        </p:scale>
        <p:origin x="-2016" y="-6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F30A24-9132-4B75-BECD-E025FEEF8060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764C5-8D57-4708-9007-212F69546A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37641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764C5-8D57-4708-9007-212F69546AF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0429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764C5-8D57-4708-9007-212F69546AF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0429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764C5-8D57-4708-9007-212F69546AF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0429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764C5-8D57-4708-9007-212F69546AF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0429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3C24EB-EBA9-4F24-88E4-D44102174619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C5ECF-E34C-4701-B01B-E04E5DA908AC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C0C9A92-E4F3-443F-A284-4BCADDBDB9CB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ru.wikipedia.org/wiki/%D0%98%D0%B7%D0%BE%D0%B1%D1%80%D0%B0%D0%B6%D0%B5%D0%BD%D0%B8%D0%B5:Regular_pentagon_1.sv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571480"/>
            <a:ext cx="9144000" cy="583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Девиз урока: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Три пути ведут к знанию: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Путь размышления – это путь самый благородный;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Путь подражания – это путь самый легкий;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Путь опыта – это путь самый горький.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 </a:t>
            </a:r>
            <a:b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</a:b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Китайский философ и мудрец Конфуций.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 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</a:b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11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714356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54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Учиться можно только весело… Чтобы переваривать знания, надо поглощать их с аппетитом».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static4.depositphotos.com/1001029/331/v/950/depositphotos_3318611-Traditional-architectural-ornament-and-stenci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14290"/>
            <a:ext cx="5000660" cy="64736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411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8666"/>
          <a:stretch/>
        </p:blipFill>
        <p:spPr>
          <a:xfrm>
            <a:off x="1357290" y="500042"/>
            <a:ext cx="5731314" cy="52858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411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513648"/>
            <a:ext cx="3528392" cy="26462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3429000"/>
            <a:ext cx="3528391" cy="264629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944" y="2341508"/>
            <a:ext cx="3648406" cy="26070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3734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548680"/>
            <a:ext cx="3384376" cy="25382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3501008"/>
            <a:ext cx="3384376" cy="25382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348880"/>
            <a:ext cx="3384376" cy="25382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3749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018.radikal.ru/i504/1501/ec/757d884e7c3f.jpg"/>
          <p:cNvPicPr>
            <a:picLocks noChangeAspect="1" noChangeArrowheads="1"/>
          </p:cNvPicPr>
          <p:nvPr/>
        </p:nvPicPr>
        <p:blipFill>
          <a:blip r:embed="rId2"/>
          <a:srcRect t="7469"/>
          <a:stretch>
            <a:fillRect/>
          </a:stretch>
        </p:blipFill>
        <p:spPr bwMode="auto">
          <a:xfrm>
            <a:off x="2428860" y="214290"/>
            <a:ext cx="4632287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uzluga.ru/potrd/%C2%AB%D0%9E%D1%80%D0%BD%D0%B0%D0%BC%D0%B5%D0%BD%D1%82+%D0%B2+%D0%B0%D1%80%D1%85%D0%B8%D1%82%D0%B5%D0%BA%D1%82%D1%83%D1%80%D0%B5%C2%BBd/128316_html_m2e09da4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710825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vasy5.narod.ru/modern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465403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festival.1september.ru/articles/312290/pril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357166"/>
            <a:ext cx="6613551" cy="566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8411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714356"/>
            <a:ext cx="78581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 smtClean="0"/>
              <a:t>"Окружность, описанная около  правильного многоугольника и вписанная в правильный многоугольник" </a:t>
            </a:r>
            <a:endParaRPr lang="ru-RU" sz="4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50900"/>
          </a:xfrm>
          <a:effectLst>
            <a:outerShdw dist="71842" dir="2700000" algn="ctr" rotWithShape="0">
              <a:schemeClr val="tx1"/>
            </a:outerShdw>
          </a:effectLst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5400" dirty="0" smtClean="0">
                <a:solidFill>
                  <a:srgbClr val="80FC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  </a:t>
            </a:r>
            <a:r>
              <a:rPr lang="ru-RU" sz="4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Описанная окружность</a:t>
            </a:r>
            <a:r>
              <a:rPr lang="ru-RU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8195" name="Rectangle 9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85720" y="1285860"/>
            <a:ext cx="8623300" cy="1816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800" i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Если все вершины многоугольника лежат на  окружности, то окружность называется </a:t>
            </a:r>
            <a:r>
              <a:rPr lang="ru-RU" sz="28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описанной</a:t>
            </a:r>
            <a:r>
              <a:rPr lang="ru-RU" sz="2800" i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около многоугольника, а многоугольник – </a:t>
            </a:r>
            <a:r>
              <a:rPr lang="ru-RU" sz="28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вписанным</a:t>
            </a:r>
            <a:r>
              <a:rPr lang="ru-RU" sz="2800" i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в эту </a:t>
            </a:r>
            <a:r>
              <a:rPr lang="ru-RU" sz="2800" i="1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окружность.</a:t>
            </a:r>
            <a:r>
              <a:rPr lang="ru-RU" sz="2800" i="1" kern="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endParaRPr lang="ru-RU" sz="2800" i="1" kern="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3" name="Oval 23"/>
          <p:cNvSpPr>
            <a:spLocks noChangeArrowheads="1"/>
          </p:cNvSpPr>
          <p:nvPr/>
        </p:nvSpPr>
        <p:spPr bwMode="auto">
          <a:xfrm rot="6560127">
            <a:off x="2771775" y="2962275"/>
            <a:ext cx="3556000" cy="3600450"/>
          </a:xfrm>
          <a:prstGeom prst="ellipse">
            <a:avLst/>
          </a:prstGeom>
          <a:solidFill>
            <a:srgbClr val="80FCED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2846388" y="3097213"/>
            <a:ext cx="3152775" cy="3416300"/>
          </a:xfrm>
          <a:custGeom>
            <a:avLst/>
            <a:gdLst>
              <a:gd name="connsiteX0" fmla="*/ 1091681 w 3153747"/>
              <a:gd name="connsiteY0" fmla="*/ 0 h 3415004"/>
              <a:gd name="connsiteX1" fmla="*/ 3107094 w 3153747"/>
              <a:gd name="connsiteY1" fmla="*/ 559837 h 3415004"/>
              <a:gd name="connsiteX2" fmla="*/ 3153747 w 3153747"/>
              <a:gd name="connsiteY2" fmla="*/ 2733870 h 3415004"/>
              <a:gd name="connsiteX3" fmla="*/ 2024743 w 3153747"/>
              <a:gd name="connsiteY3" fmla="*/ 3415004 h 3415004"/>
              <a:gd name="connsiteX4" fmla="*/ 0 w 3153747"/>
              <a:gd name="connsiteY4" fmla="*/ 2230017 h 3415004"/>
              <a:gd name="connsiteX5" fmla="*/ 1091681 w 3153747"/>
              <a:gd name="connsiteY5" fmla="*/ 0 h 3415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53747" h="3415004">
                <a:moveTo>
                  <a:pt x="1091681" y="0"/>
                </a:moveTo>
                <a:lnTo>
                  <a:pt x="3107094" y="559837"/>
                </a:lnTo>
                <a:lnTo>
                  <a:pt x="3153747" y="2733870"/>
                </a:lnTo>
                <a:lnTo>
                  <a:pt x="2024743" y="3415004"/>
                </a:lnTo>
                <a:lnTo>
                  <a:pt x="0" y="2230017"/>
                </a:lnTo>
                <a:lnTo>
                  <a:pt x="1091681" y="0"/>
                </a:lnTo>
                <a:close/>
              </a:path>
            </a:pathLst>
          </a:custGeom>
          <a:solidFill>
            <a:srgbClr val="FFFFC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527550" y="4406900"/>
            <a:ext cx="5683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i="1">
                <a:latin typeface="Century Gothic" pitchFamily="34" charset="0"/>
              </a:rPr>
              <a:t>О</a:t>
            </a:r>
          </a:p>
        </p:txBody>
      </p:sp>
      <p:sp>
        <p:nvSpPr>
          <p:cNvPr id="11" name="Oval 6"/>
          <p:cNvSpPr>
            <a:spLocks noChangeArrowheads="1"/>
          </p:cNvSpPr>
          <p:nvPr/>
        </p:nvSpPr>
        <p:spPr bwMode="auto">
          <a:xfrm>
            <a:off x="4527550" y="4806950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 animBg="1"/>
      <p:bldP spid="10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01706" y="188259"/>
            <a:ext cx="8538882" cy="14253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845" name="TextBox 1"/>
          <p:cNvSpPr txBox="1">
            <a:spLocks noChangeArrowheads="1"/>
          </p:cNvSpPr>
          <p:nvPr/>
        </p:nvSpPr>
        <p:spPr bwMode="auto">
          <a:xfrm>
            <a:off x="268288" y="188913"/>
            <a:ext cx="84994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Теорема:</a:t>
            </a:r>
          </a:p>
          <a:p>
            <a:pPr algn="ctr"/>
            <a:r>
              <a:rPr lang="ru-RU" sz="28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Около любого правильного многоугольника можно описать окружность, и притом  только одну.</a:t>
            </a:r>
          </a:p>
        </p:txBody>
      </p:sp>
      <p:sp>
        <p:nvSpPr>
          <p:cNvPr id="4" name="Овал 3"/>
          <p:cNvSpPr/>
          <p:nvPr/>
        </p:nvSpPr>
        <p:spPr>
          <a:xfrm>
            <a:off x="874058" y="2393577"/>
            <a:ext cx="3496236" cy="3496236"/>
          </a:xfrm>
          <a:prstGeom prst="ellipse">
            <a:avLst/>
          </a:prstGeom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7" name="Прямая соединительная линия 6"/>
          <p:cNvCxnSpPr>
            <a:stCxn id="0" idx="1"/>
            <a:endCxn id="0" idx="0"/>
          </p:cNvCxnSpPr>
          <p:nvPr/>
        </p:nvCxnSpPr>
        <p:spPr>
          <a:xfrm rot="5400000" flipH="1" flipV="1">
            <a:off x="1748631" y="2031207"/>
            <a:ext cx="511175" cy="123666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0" idx="0"/>
            <a:endCxn id="4" idx="7"/>
          </p:cNvCxnSpPr>
          <p:nvPr/>
        </p:nvCxnSpPr>
        <p:spPr>
          <a:xfrm rot="16200000" flipH="1">
            <a:off x="2984500" y="2032000"/>
            <a:ext cx="511175" cy="1235075"/>
          </a:xfrm>
          <a:prstGeom prst="straightConnector1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stCxn id="0" idx="7"/>
            <a:endCxn id="0" idx="6"/>
          </p:cNvCxnSpPr>
          <p:nvPr/>
        </p:nvCxnSpPr>
        <p:spPr>
          <a:xfrm rot="16200000" flipH="1">
            <a:off x="3495675" y="3267075"/>
            <a:ext cx="1236663" cy="51276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0" idx="6"/>
            <a:endCxn id="0" idx="5"/>
          </p:cNvCxnSpPr>
          <p:nvPr/>
        </p:nvCxnSpPr>
        <p:spPr>
          <a:xfrm flipH="1">
            <a:off x="3857625" y="4141788"/>
            <a:ext cx="512763" cy="123666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0" idx="1"/>
            <a:endCxn id="0" idx="2"/>
          </p:cNvCxnSpPr>
          <p:nvPr/>
        </p:nvCxnSpPr>
        <p:spPr>
          <a:xfrm rot="16200000" flipH="1" flipV="1">
            <a:off x="511969" y="3267869"/>
            <a:ext cx="1236663" cy="5111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0" idx="2"/>
            <a:endCxn id="0" idx="3"/>
          </p:cNvCxnSpPr>
          <p:nvPr/>
        </p:nvCxnSpPr>
        <p:spPr>
          <a:xfrm rot="10800000" flipH="1" flipV="1">
            <a:off x="874713" y="4141788"/>
            <a:ext cx="511175" cy="123666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stCxn id="0" idx="3"/>
            <a:endCxn id="0" idx="4"/>
          </p:cNvCxnSpPr>
          <p:nvPr/>
        </p:nvCxnSpPr>
        <p:spPr>
          <a:xfrm rot="16200000" flipH="1">
            <a:off x="1748631" y="5015707"/>
            <a:ext cx="511175" cy="123666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0" idx="4"/>
            <a:endCxn id="0" idx="5"/>
          </p:cNvCxnSpPr>
          <p:nvPr/>
        </p:nvCxnSpPr>
        <p:spPr>
          <a:xfrm rot="5400000" flipH="1" flipV="1">
            <a:off x="2984500" y="5016500"/>
            <a:ext cx="511175" cy="12350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901700" y="4087813"/>
            <a:ext cx="2136775" cy="3968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1412875" y="2919413"/>
            <a:ext cx="1639888" cy="153193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16200000" flipH="1">
            <a:off x="1640681" y="3388519"/>
            <a:ext cx="1990725" cy="269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Дуга 27"/>
          <p:cNvSpPr/>
          <p:nvPr/>
        </p:nvSpPr>
        <p:spPr>
          <a:xfrm>
            <a:off x="779463" y="3898900"/>
            <a:ext cx="350837" cy="471488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Дуга 28"/>
          <p:cNvSpPr/>
          <p:nvPr/>
        </p:nvSpPr>
        <p:spPr>
          <a:xfrm rot="3120429">
            <a:off x="731044" y="4052094"/>
            <a:ext cx="349250" cy="471488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Дуга 29"/>
          <p:cNvSpPr/>
          <p:nvPr/>
        </p:nvSpPr>
        <p:spPr>
          <a:xfrm rot="2387441">
            <a:off x="1408113" y="2752725"/>
            <a:ext cx="349250" cy="469900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Дуга 39"/>
          <p:cNvSpPr/>
          <p:nvPr/>
        </p:nvSpPr>
        <p:spPr>
          <a:xfrm rot="6789071">
            <a:off x="1187450" y="2760663"/>
            <a:ext cx="350837" cy="471488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>
            <a:off x="1801813" y="2649538"/>
            <a:ext cx="174625" cy="10636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1147763" y="3352800"/>
            <a:ext cx="174625" cy="1079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flipV="1">
            <a:off x="2524125" y="2971800"/>
            <a:ext cx="231775" cy="3651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flipV="1">
            <a:off x="2541588" y="3092450"/>
            <a:ext cx="214312" cy="269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flipV="1">
            <a:off x="1868488" y="3362325"/>
            <a:ext cx="201612" cy="1206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5400000" flipH="1" flipV="1">
            <a:off x="1666875" y="4065588"/>
            <a:ext cx="247650" cy="762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flipV="1">
            <a:off x="1949450" y="3406775"/>
            <a:ext cx="193675" cy="1428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 rot="5400000">
            <a:off x="1577975" y="4033838"/>
            <a:ext cx="223838" cy="10001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>
            <a:spLocks noChangeArrowheads="1"/>
          </p:cNvSpPr>
          <p:nvPr/>
        </p:nvSpPr>
        <p:spPr bwMode="auto">
          <a:xfrm>
            <a:off x="228600" y="3898900"/>
            <a:ext cx="646113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200" b="1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/>
          <p:cNvSpPr txBox="1">
            <a:spLocks noChangeArrowheads="1"/>
          </p:cNvSpPr>
          <p:nvPr/>
        </p:nvSpPr>
        <p:spPr bwMode="auto">
          <a:xfrm>
            <a:off x="4038600" y="2411413"/>
            <a:ext cx="6461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200" b="1" baseline="-25000"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TextBox 100"/>
          <p:cNvSpPr txBox="1">
            <a:spLocks noChangeArrowheads="1"/>
          </p:cNvSpPr>
          <p:nvPr/>
        </p:nvSpPr>
        <p:spPr bwMode="auto">
          <a:xfrm>
            <a:off x="2603500" y="1784350"/>
            <a:ext cx="6461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200" b="1" baseline="-25000"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101"/>
          <p:cNvSpPr txBox="1">
            <a:spLocks noChangeArrowheads="1"/>
          </p:cNvSpPr>
          <p:nvPr/>
        </p:nvSpPr>
        <p:spPr bwMode="auto">
          <a:xfrm>
            <a:off x="739775" y="2433638"/>
            <a:ext cx="6445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200" b="1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>
            <a:spLocks noChangeArrowheads="1"/>
          </p:cNvSpPr>
          <p:nvPr/>
        </p:nvSpPr>
        <p:spPr bwMode="auto">
          <a:xfrm>
            <a:off x="676275" y="5248275"/>
            <a:ext cx="646113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3200" b="1" baseline="-25000">
                <a:latin typeface="Times New Roman" pitchFamily="18" charset="0"/>
                <a:cs typeface="Times New Roman" pitchFamily="18" charset="0"/>
              </a:rPr>
              <a:t>n</a:t>
            </a:r>
            <a:endParaRPr lang="ru-RU" sz="3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" name="TextBox 103"/>
          <p:cNvSpPr txBox="1">
            <a:spLocks noChangeArrowheads="1"/>
          </p:cNvSpPr>
          <p:nvPr/>
        </p:nvSpPr>
        <p:spPr bwMode="auto">
          <a:xfrm>
            <a:off x="1130300" y="4127500"/>
            <a:ext cx="334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" name="TextBox 104"/>
          <p:cNvSpPr txBox="1">
            <a:spLocks noChangeArrowheads="1"/>
          </p:cNvSpPr>
          <p:nvPr/>
        </p:nvSpPr>
        <p:spPr bwMode="auto">
          <a:xfrm>
            <a:off x="1133475" y="3608388"/>
            <a:ext cx="3365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" name="TextBox 105"/>
          <p:cNvSpPr txBox="1">
            <a:spLocks noChangeArrowheads="1"/>
          </p:cNvSpPr>
          <p:nvPr/>
        </p:nvSpPr>
        <p:spPr bwMode="auto">
          <a:xfrm>
            <a:off x="1389063" y="3070225"/>
            <a:ext cx="3365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TextBox 106"/>
          <p:cNvSpPr txBox="1">
            <a:spLocks noChangeArrowheads="1"/>
          </p:cNvSpPr>
          <p:nvPr/>
        </p:nvSpPr>
        <p:spPr bwMode="auto">
          <a:xfrm>
            <a:off x="1784350" y="2725738"/>
            <a:ext cx="33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28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TextBox 108"/>
          <p:cNvSpPr txBox="1">
            <a:spLocks noChangeArrowheads="1"/>
          </p:cNvSpPr>
          <p:nvPr/>
        </p:nvSpPr>
        <p:spPr bwMode="auto">
          <a:xfrm>
            <a:off x="2774950" y="3689350"/>
            <a:ext cx="644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ru-RU" sz="32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Овал 115"/>
          <p:cNvSpPr/>
          <p:nvPr/>
        </p:nvSpPr>
        <p:spPr>
          <a:xfrm>
            <a:off x="2595563" y="4048125"/>
            <a:ext cx="134937" cy="1063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8" name="TextBox 117"/>
          <p:cNvSpPr txBox="1">
            <a:spLocks noChangeArrowheads="1"/>
          </p:cNvSpPr>
          <p:nvPr/>
        </p:nvSpPr>
        <p:spPr bwMode="auto">
          <a:xfrm>
            <a:off x="4692650" y="1524001"/>
            <a:ext cx="38322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Доказательство:</a:t>
            </a:r>
          </a:p>
          <a:p>
            <a:endParaRPr lang="ru-RU" dirty="0"/>
          </a:p>
          <a:p>
            <a:r>
              <a:rPr lang="ru-RU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О- пересечение биссектрис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углов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А</a:t>
            </a:r>
            <a:r>
              <a:rPr lang="ru-RU" b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и А</a:t>
            </a:r>
            <a:r>
              <a:rPr lang="ru-RU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0" name="TextBox 119"/>
          <p:cNvSpPr txBox="1">
            <a:spLocks noChangeArrowheads="1"/>
          </p:cNvSpPr>
          <p:nvPr/>
        </p:nvSpPr>
        <p:spPr bwMode="auto">
          <a:xfrm>
            <a:off x="4584700" y="2743200"/>
            <a:ext cx="399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/>
              <a:t>        А</a:t>
            </a:r>
            <a:r>
              <a:rPr lang="ru-RU" b="1" baseline="-25000" dirty="0"/>
              <a:t>1</a:t>
            </a:r>
            <a:r>
              <a:rPr lang="ru-RU" b="1" dirty="0"/>
              <a:t>  =      </a:t>
            </a:r>
            <a:r>
              <a:rPr lang="ru-RU" b="1" dirty="0" smtClean="0"/>
              <a:t>   А</a:t>
            </a:r>
            <a:r>
              <a:rPr lang="ru-RU" b="1" baseline="-25000" dirty="0" smtClean="0"/>
              <a:t>2</a:t>
            </a:r>
            <a:r>
              <a:rPr lang="ru-RU" b="1" dirty="0" smtClean="0"/>
              <a:t> </a:t>
            </a:r>
            <a:r>
              <a:rPr lang="ru-RU" b="1" dirty="0"/>
              <a:t>,то     </a:t>
            </a:r>
            <a:r>
              <a:rPr lang="ru-RU" b="1" dirty="0" smtClean="0"/>
              <a:t>   1 </a:t>
            </a:r>
            <a:r>
              <a:rPr lang="ru-RU" b="1" dirty="0"/>
              <a:t>=     </a:t>
            </a:r>
            <a:r>
              <a:rPr lang="ru-RU" b="1" dirty="0" smtClean="0"/>
              <a:t>  </a:t>
            </a:r>
            <a:r>
              <a:rPr lang="ru-RU" b="1" dirty="0"/>
              <a:t>3    </a:t>
            </a:r>
          </a:p>
        </p:txBody>
      </p:sp>
      <p:grpSp>
        <p:nvGrpSpPr>
          <p:cNvPr id="2" name="Группа 132"/>
          <p:cNvGrpSpPr>
            <a:grpSpLocks/>
          </p:cNvGrpSpPr>
          <p:nvPr/>
        </p:nvGrpSpPr>
        <p:grpSpPr bwMode="auto">
          <a:xfrm>
            <a:off x="6705600" y="2895600"/>
            <a:ext cx="242887" cy="147637"/>
            <a:chOff x="5567082" y="4464424"/>
            <a:chExt cx="255495" cy="134470"/>
          </a:xfrm>
        </p:grpSpPr>
        <p:cxnSp>
          <p:nvCxnSpPr>
            <p:cNvPr id="126" name="Прямая соединительная линия 125"/>
            <p:cNvCxnSpPr/>
            <p:nvPr/>
          </p:nvCxnSpPr>
          <p:spPr>
            <a:xfrm rot="10800000" flipV="1">
              <a:off x="5567082" y="4464424"/>
              <a:ext cx="175340" cy="13447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Прямая соединительная линия 127"/>
            <p:cNvCxnSpPr/>
            <p:nvPr/>
          </p:nvCxnSpPr>
          <p:spPr>
            <a:xfrm flipV="1">
              <a:off x="5567082" y="4585881"/>
              <a:ext cx="255495" cy="13013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133"/>
          <p:cNvGrpSpPr>
            <a:grpSpLocks/>
          </p:cNvGrpSpPr>
          <p:nvPr/>
        </p:nvGrpSpPr>
        <p:grpSpPr bwMode="auto">
          <a:xfrm>
            <a:off x="7391400" y="2895600"/>
            <a:ext cx="241300" cy="147638"/>
            <a:chOff x="5567082" y="4464424"/>
            <a:chExt cx="255495" cy="134470"/>
          </a:xfrm>
        </p:grpSpPr>
        <p:cxnSp>
          <p:nvCxnSpPr>
            <p:cNvPr id="135" name="Прямая соединительная линия 134"/>
            <p:cNvCxnSpPr/>
            <p:nvPr/>
          </p:nvCxnSpPr>
          <p:spPr>
            <a:xfrm rot="10800000" flipV="1">
              <a:off x="5567082" y="4464424"/>
              <a:ext cx="174812" cy="13447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Прямая соединительная линия 135"/>
            <p:cNvCxnSpPr/>
            <p:nvPr/>
          </p:nvCxnSpPr>
          <p:spPr>
            <a:xfrm flipV="1">
              <a:off x="5567082" y="4585880"/>
              <a:ext cx="255495" cy="13014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Группа 136"/>
          <p:cNvGrpSpPr>
            <a:grpSpLocks/>
          </p:cNvGrpSpPr>
          <p:nvPr/>
        </p:nvGrpSpPr>
        <p:grpSpPr bwMode="auto">
          <a:xfrm>
            <a:off x="4800600" y="2895600"/>
            <a:ext cx="242887" cy="147638"/>
            <a:chOff x="5567082" y="4464424"/>
            <a:chExt cx="255495" cy="134470"/>
          </a:xfrm>
        </p:grpSpPr>
        <p:cxnSp>
          <p:nvCxnSpPr>
            <p:cNvPr id="138" name="Прямая соединительная линия 137"/>
            <p:cNvCxnSpPr/>
            <p:nvPr/>
          </p:nvCxnSpPr>
          <p:spPr>
            <a:xfrm rot="10800000" flipV="1">
              <a:off x="5567082" y="4464424"/>
              <a:ext cx="175340" cy="13447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Прямая соединительная линия 138"/>
            <p:cNvCxnSpPr/>
            <p:nvPr/>
          </p:nvCxnSpPr>
          <p:spPr>
            <a:xfrm flipV="1">
              <a:off x="5567082" y="4585880"/>
              <a:ext cx="255495" cy="13014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па 139"/>
          <p:cNvGrpSpPr>
            <a:grpSpLocks/>
          </p:cNvGrpSpPr>
          <p:nvPr/>
        </p:nvGrpSpPr>
        <p:grpSpPr bwMode="auto">
          <a:xfrm>
            <a:off x="5715000" y="2895600"/>
            <a:ext cx="242887" cy="147638"/>
            <a:chOff x="5567082" y="4464424"/>
            <a:chExt cx="255495" cy="134470"/>
          </a:xfrm>
        </p:grpSpPr>
        <p:cxnSp>
          <p:nvCxnSpPr>
            <p:cNvPr id="141" name="Прямая соединительная линия 140"/>
            <p:cNvCxnSpPr/>
            <p:nvPr/>
          </p:nvCxnSpPr>
          <p:spPr>
            <a:xfrm rot="10800000" flipV="1">
              <a:off x="5567082" y="4464424"/>
              <a:ext cx="175340" cy="13447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Прямая соединительная линия 141"/>
            <p:cNvCxnSpPr/>
            <p:nvPr/>
          </p:nvCxnSpPr>
          <p:spPr>
            <a:xfrm flipV="1">
              <a:off x="5567082" y="4585880"/>
              <a:ext cx="255495" cy="13014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TextBox 142"/>
          <p:cNvSpPr txBox="1">
            <a:spLocks noChangeArrowheads="1"/>
          </p:cNvSpPr>
          <p:nvPr/>
        </p:nvSpPr>
        <p:spPr bwMode="auto">
          <a:xfrm>
            <a:off x="4706938" y="3200400"/>
            <a:ext cx="3886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/>
              <a:t>         А </a:t>
            </a:r>
            <a:r>
              <a:rPr lang="ru-RU" b="1" baseline="-25000" dirty="0"/>
              <a:t>1</a:t>
            </a:r>
            <a:r>
              <a:rPr lang="ru-RU" b="1" dirty="0"/>
              <a:t>ОА </a:t>
            </a:r>
            <a:r>
              <a:rPr lang="ru-RU" b="1" baseline="-25000" dirty="0"/>
              <a:t>2 </a:t>
            </a:r>
            <a:r>
              <a:rPr lang="ru-RU" b="1" dirty="0"/>
              <a:t> - равнобедренный,</a:t>
            </a:r>
          </a:p>
          <a:p>
            <a:r>
              <a:rPr lang="ru-RU" b="1" dirty="0"/>
              <a:t>         то  ОА </a:t>
            </a:r>
            <a:r>
              <a:rPr lang="ru-RU" b="1" baseline="-25000" dirty="0"/>
              <a:t>1</a:t>
            </a:r>
            <a:r>
              <a:rPr lang="ru-RU" b="1" dirty="0"/>
              <a:t>= ОА </a:t>
            </a:r>
            <a:r>
              <a:rPr lang="ru-RU" b="1" baseline="-25000" dirty="0"/>
              <a:t>2</a:t>
            </a:r>
            <a:endParaRPr lang="ru-RU" b="1" dirty="0"/>
          </a:p>
        </p:txBody>
      </p:sp>
      <p:sp>
        <p:nvSpPr>
          <p:cNvPr id="144" name="Равнобедренный треугольник 143"/>
          <p:cNvSpPr/>
          <p:nvPr/>
        </p:nvSpPr>
        <p:spPr>
          <a:xfrm>
            <a:off x="4953000" y="3352800"/>
            <a:ext cx="255588" cy="161925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6" name="Равнобедренный треугольник 145"/>
          <p:cNvSpPr/>
          <p:nvPr/>
        </p:nvSpPr>
        <p:spPr>
          <a:xfrm>
            <a:off x="4876800" y="4038600"/>
            <a:ext cx="255588" cy="161925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7" name="TextBox 146"/>
          <p:cNvSpPr txBox="1">
            <a:spLocks noChangeArrowheads="1"/>
          </p:cNvSpPr>
          <p:nvPr/>
        </p:nvSpPr>
        <p:spPr bwMode="auto">
          <a:xfrm>
            <a:off x="4478338" y="3886201"/>
            <a:ext cx="42751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/>
              <a:t>            А </a:t>
            </a:r>
            <a:r>
              <a:rPr lang="ru-RU" b="1" baseline="-25000" dirty="0"/>
              <a:t>1</a:t>
            </a:r>
            <a:r>
              <a:rPr lang="ru-RU" b="1" dirty="0"/>
              <a:t>ОА </a:t>
            </a:r>
            <a:r>
              <a:rPr lang="ru-RU" b="1" baseline="-25000" dirty="0"/>
              <a:t>2 </a:t>
            </a:r>
            <a:r>
              <a:rPr lang="ru-RU" b="1" dirty="0"/>
              <a:t>  =      </a:t>
            </a:r>
            <a:r>
              <a:rPr lang="ru-RU" b="1" dirty="0" smtClean="0"/>
              <a:t>   А </a:t>
            </a:r>
            <a:r>
              <a:rPr lang="ru-RU" b="1" baseline="-25000" dirty="0"/>
              <a:t>2</a:t>
            </a:r>
            <a:r>
              <a:rPr lang="ru-RU" b="1" dirty="0"/>
              <a:t>ОА </a:t>
            </a:r>
            <a:r>
              <a:rPr lang="ru-RU" b="1" baseline="-25000" dirty="0"/>
              <a:t>3 </a:t>
            </a:r>
            <a:r>
              <a:rPr lang="ru-RU" b="1" dirty="0"/>
              <a:t> ( по</a:t>
            </a:r>
          </a:p>
          <a:p>
            <a:r>
              <a:rPr lang="ru-RU" b="1" dirty="0"/>
              <a:t>     2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сторонам</a:t>
            </a:r>
            <a:r>
              <a:rPr lang="ru-RU" b="1" dirty="0"/>
              <a:t> и углу между ними)</a:t>
            </a:r>
            <a:r>
              <a:rPr lang="ru-RU" b="1" baseline="-25000" dirty="0"/>
              <a:t>  </a:t>
            </a:r>
            <a:endParaRPr lang="ru-RU" b="1" dirty="0"/>
          </a:p>
        </p:txBody>
      </p:sp>
      <p:sp>
        <p:nvSpPr>
          <p:cNvPr id="148" name="Равнобедренный треугольник 147"/>
          <p:cNvSpPr/>
          <p:nvPr/>
        </p:nvSpPr>
        <p:spPr>
          <a:xfrm>
            <a:off x="6324600" y="4038600"/>
            <a:ext cx="255587" cy="161925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9" name="TextBox 148"/>
          <p:cNvSpPr txBox="1">
            <a:spLocks noChangeArrowheads="1"/>
          </p:cNvSpPr>
          <p:nvPr/>
        </p:nvSpPr>
        <p:spPr bwMode="auto">
          <a:xfrm>
            <a:off x="4451350" y="4572000"/>
            <a:ext cx="4235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/>
              <a:t>Следовательно  ОА </a:t>
            </a:r>
            <a:r>
              <a:rPr lang="ru-RU" b="1" baseline="-25000" dirty="0"/>
              <a:t>1</a:t>
            </a:r>
            <a:r>
              <a:rPr lang="ru-RU" b="1" dirty="0"/>
              <a:t> = ОА </a:t>
            </a:r>
            <a:r>
              <a:rPr lang="ru-RU" b="1" baseline="-25000" dirty="0"/>
              <a:t>2</a:t>
            </a:r>
            <a:r>
              <a:rPr lang="ru-RU" b="1" dirty="0"/>
              <a:t>= ОА </a:t>
            </a:r>
            <a:r>
              <a:rPr lang="ru-RU" b="1" baseline="-25000" dirty="0"/>
              <a:t>3</a:t>
            </a:r>
            <a:endParaRPr lang="ru-RU" b="1" dirty="0"/>
          </a:p>
        </p:txBody>
      </p:sp>
      <p:sp>
        <p:nvSpPr>
          <p:cNvPr id="150" name="TextBox 149"/>
          <p:cNvSpPr txBox="1">
            <a:spLocks noChangeArrowheads="1"/>
          </p:cNvSpPr>
          <p:nvPr/>
        </p:nvSpPr>
        <p:spPr bwMode="auto">
          <a:xfrm>
            <a:off x="4267199" y="5029200"/>
            <a:ext cx="42719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/>
              <a:t>О- центр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описанной</a:t>
            </a:r>
            <a:r>
              <a:rPr lang="ru-RU" b="1" dirty="0"/>
              <a:t> окружности с радиусом ОА </a:t>
            </a:r>
            <a:r>
              <a:rPr lang="ru-RU" b="1" baseline="-25000" dirty="0"/>
              <a:t>1</a:t>
            </a:r>
            <a:endParaRPr lang="ru-RU" b="1" dirty="0"/>
          </a:p>
        </p:txBody>
      </p:sp>
      <p:sp>
        <p:nvSpPr>
          <p:cNvPr id="151" name="TextBox 150"/>
          <p:cNvSpPr txBox="1">
            <a:spLocks noChangeArrowheads="1"/>
          </p:cNvSpPr>
          <p:nvPr/>
        </p:nvSpPr>
        <p:spPr bwMode="auto">
          <a:xfrm>
            <a:off x="874713" y="6292850"/>
            <a:ext cx="67452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можно описать только одну окружность.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352800" y="571500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Т.к. через точки А₁ , А₂  , …, А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проходит только одна окружность, то около многоугольника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А₁ А₂  …А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40" grpId="0" animBg="1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9" grpId="0"/>
      <p:bldP spid="116" grpId="0" animBg="1"/>
      <p:bldP spid="118" grpId="0"/>
      <p:bldP spid="143" grpId="0"/>
      <p:bldP spid="144" grpId="0" animBg="1"/>
      <p:bldP spid="146" grpId="0" animBg="1"/>
      <p:bldP spid="147" grpId="0"/>
      <p:bldP spid="148" grpId="0" animBg="1"/>
      <p:bldP spid="149" grpId="0"/>
      <p:bldP spid="150" grpId="0"/>
      <p:bldP spid="151" grpId="0"/>
      <p:bldP spid="6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8077200" cy="2133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4000" dirty="0" smtClean="0">
                <a:hlinkClick r:id="rId2" action="ppaction://hlinksldjump"/>
              </a:rPr>
              <a:t>Окружность, вписанная в правильный многоугольник.</a:t>
            </a:r>
            <a:r>
              <a:rPr lang="ru-RU" dirty="0" smtClean="0">
                <a:hlinkClick r:id="rId2" action="ppaction://hlinksldjump"/>
              </a:rPr>
              <a:t/>
            </a:r>
            <a:br>
              <a:rPr lang="ru-RU" dirty="0" smtClean="0">
                <a:hlinkClick r:id="rId2" action="ppaction://hlinksldjump"/>
              </a:rPr>
            </a:br>
            <a:endParaRPr lang="ru-RU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04800" y="2362200"/>
            <a:ext cx="79390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Окружность называется вписанной в многоугольник,</a:t>
            </a:r>
          </a:p>
          <a:p>
            <a:pPr algn="ctr"/>
            <a:r>
              <a:rPr lang="ru-RU" sz="2400" dirty="0"/>
              <a:t>если все стороны многоугольника касаются этой окружности.</a:t>
            </a:r>
          </a:p>
        </p:txBody>
      </p:sp>
      <p:sp>
        <p:nvSpPr>
          <p:cNvPr id="7" name="Шестиугольник 6"/>
          <p:cNvSpPr/>
          <p:nvPr/>
        </p:nvSpPr>
        <p:spPr>
          <a:xfrm>
            <a:off x="914400" y="3657600"/>
            <a:ext cx="1837644" cy="1584176"/>
          </a:xfrm>
          <a:prstGeom prst="hexag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990600" y="3657600"/>
            <a:ext cx="1656184" cy="158417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916238" y="4038600"/>
            <a:ext cx="51847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dirty="0"/>
              <a:t>Теорема: В любой  правильный  многоугольник  можно  вписать  окружность, и  притом  только  одну.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0" y="3068639"/>
            <a:ext cx="8686801" cy="1579562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Пусть А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 2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…А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правильный  многоугольник, О –центр описанной  окружности. 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доказательстве предыдущей теоремы  мы выяснили,  что  ∆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ОА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=∆ОА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 ∆ОА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, поэтому высоты  этих  треугольников, проведённые из  вершины О, также  равны: ОН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 ОН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… =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/>
            <a:endParaRPr lang="ru-RU" sz="2000" dirty="0" smtClean="0">
              <a:solidFill>
                <a:schemeClr val="bg1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39750" y="260350"/>
            <a:ext cx="3143822" cy="2592388"/>
            <a:chOff x="295" y="981"/>
            <a:chExt cx="1603" cy="1360"/>
          </a:xfrm>
        </p:grpSpPr>
        <p:sp>
          <p:nvSpPr>
            <p:cNvPr id="11269" name="AutoShape 6"/>
            <p:cNvSpPr>
              <a:spLocks noChangeArrowheads="1"/>
            </p:cNvSpPr>
            <p:nvPr/>
          </p:nvSpPr>
          <p:spPr bwMode="auto">
            <a:xfrm>
              <a:off x="567" y="1162"/>
              <a:ext cx="1179" cy="1179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0" name="Line 7"/>
            <p:cNvSpPr>
              <a:spLocks noChangeShapeType="1"/>
            </p:cNvSpPr>
            <p:nvPr/>
          </p:nvSpPr>
          <p:spPr bwMode="auto">
            <a:xfrm>
              <a:off x="930" y="1162"/>
              <a:ext cx="453" cy="1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1" name="Line 8"/>
            <p:cNvSpPr>
              <a:spLocks noChangeShapeType="1"/>
            </p:cNvSpPr>
            <p:nvPr/>
          </p:nvSpPr>
          <p:spPr bwMode="auto">
            <a:xfrm flipH="1">
              <a:off x="930" y="1162"/>
              <a:ext cx="499" cy="1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2" name="Line 9"/>
            <p:cNvSpPr>
              <a:spLocks noChangeShapeType="1"/>
            </p:cNvSpPr>
            <p:nvPr/>
          </p:nvSpPr>
          <p:spPr bwMode="auto">
            <a:xfrm>
              <a:off x="567" y="1525"/>
              <a:ext cx="1179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3" name="Line 10"/>
            <p:cNvSpPr>
              <a:spLocks noChangeShapeType="1"/>
            </p:cNvSpPr>
            <p:nvPr/>
          </p:nvSpPr>
          <p:spPr bwMode="auto">
            <a:xfrm>
              <a:off x="1157" y="1162"/>
              <a:ext cx="0" cy="1179"/>
            </a:xfrm>
            <a:prstGeom prst="line">
              <a:avLst/>
            </a:prstGeom>
            <a:noFill/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4" name="Line 11"/>
            <p:cNvSpPr>
              <a:spLocks noChangeShapeType="1"/>
            </p:cNvSpPr>
            <p:nvPr/>
          </p:nvSpPr>
          <p:spPr bwMode="auto">
            <a:xfrm>
              <a:off x="567" y="1797"/>
              <a:ext cx="1224" cy="0"/>
            </a:xfrm>
            <a:prstGeom prst="line">
              <a:avLst/>
            </a:prstGeom>
            <a:noFill/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5" name="Line 12"/>
            <p:cNvSpPr>
              <a:spLocks noChangeShapeType="1"/>
            </p:cNvSpPr>
            <p:nvPr/>
          </p:nvSpPr>
          <p:spPr bwMode="auto">
            <a:xfrm flipH="1">
              <a:off x="748" y="1344"/>
              <a:ext cx="817" cy="861"/>
            </a:xfrm>
            <a:prstGeom prst="line">
              <a:avLst/>
            </a:prstGeom>
            <a:noFill/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6" name="Line 13"/>
            <p:cNvSpPr>
              <a:spLocks noChangeShapeType="1"/>
            </p:cNvSpPr>
            <p:nvPr/>
          </p:nvSpPr>
          <p:spPr bwMode="auto">
            <a:xfrm>
              <a:off x="748" y="1344"/>
              <a:ext cx="817" cy="861"/>
            </a:xfrm>
            <a:prstGeom prst="line">
              <a:avLst/>
            </a:prstGeom>
            <a:noFill/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7" name="Line 14"/>
            <p:cNvSpPr>
              <a:spLocks noChangeShapeType="1"/>
            </p:cNvSpPr>
            <p:nvPr/>
          </p:nvSpPr>
          <p:spPr bwMode="auto">
            <a:xfrm>
              <a:off x="567" y="1979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8" name="Line 15"/>
            <p:cNvSpPr>
              <a:spLocks noChangeShapeType="1"/>
            </p:cNvSpPr>
            <p:nvPr/>
          </p:nvSpPr>
          <p:spPr bwMode="auto">
            <a:xfrm flipH="1">
              <a:off x="476" y="1525"/>
              <a:ext cx="1270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9" name="Text Box 16"/>
            <p:cNvSpPr txBox="1">
              <a:spLocks noChangeArrowheads="1"/>
            </p:cNvSpPr>
            <p:nvPr/>
          </p:nvSpPr>
          <p:spPr bwMode="auto">
            <a:xfrm>
              <a:off x="295" y="1434"/>
              <a:ext cx="408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>
                  <a:latin typeface="Verdana" pitchFamily="34" charset="0"/>
                </a:rPr>
                <a:t>А</a:t>
              </a:r>
              <a:r>
                <a:rPr lang="ru-RU" sz="1600" b="1" baseline="-25000">
                  <a:latin typeface="Verdana" pitchFamily="34" charset="0"/>
                </a:rPr>
                <a:t>1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11280" name="Text Box 17"/>
            <p:cNvSpPr txBox="1">
              <a:spLocks noChangeArrowheads="1"/>
            </p:cNvSpPr>
            <p:nvPr/>
          </p:nvSpPr>
          <p:spPr bwMode="auto">
            <a:xfrm>
              <a:off x="657" y="981"/>
              <a:ext cx="363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>
                  <a:latin typeface="Verdana" pitchFamily="34" charset="0"/>
                </a:rPr>
                <a:t>А</a:t>
              </a:r>
              <a:r>
                <a:rPr lang="ru-RU" sz="1600" b="1" baseline="-25000">
                  <a:latin typeface="Verdana" pitchFamily="34" charset="0"/>
                </a:rPr>
                <a:t>2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11281" name="Text Box 18"/>
            <p:cNvSpPr txBox="1">
              <a:spLocks noChangeArrowheads="1"/>
            </p:cNvSpPr>
            <p:nvPr/>
          </p:nvSpPr>
          <p:spPr bwMode="auto">
            <a:xfrm>
              <a:off x="1383" y="1026"/>
              <a:ext cx="454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>
                  <a:latin typeface="Verdana" pitchFamily="34" charset="0"/>
                </a:rPr>
                <a:t>А</a:t>
              </a:r>
              <a:r>
                <a:rPr lang="ru-RU" sz="1600" b="1" baseline="-25000">
                  <a:latin typeface="Verdana" pitchFamily="34" charset="0"/>
                </a:rPr>
                <a:t>3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11282" name="Arc 19"/>
            <p:cNvSpPr>
              <a:spLocks/>
            </p:cNvSpPr>
            <p:nvPr/>
          </p:nvSpPr>
          <p:spPr bwMode="auto">
            <a:xfrm>
              <a:off x="1156" y="1162"/>
              <a:ext cx="590" cy="62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83" name="Arc 20"/>
            <p:cNvSpPr>
              <a:spLocks/>
            </p:cNvSpPr>
            <p:nvPr/>
          </p:nvSpPr>
          <p:spPr bwMode="auto">
            <a:xfrm rot="10680000">
              <a:off x="566" y="1752"/>
              <a:ext cx="621" cy="58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84" name="Arc 21"/>
            <p:cNvSpPr>
              <a:spLocks/>
            </p:cNvSpPr>
            <p:nvPr/>
          </p:nvSpPr>
          <p:spPr bwMode="auto">
            <a:xfrm rot="-5400000">
              <a:off x="567" y="1162"/>
              <a:ext cx="576" cy="5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85" name="Arc 22"/>
            <p:cNvSpPr>
              <a:spLocks/>
            </p:cNvSpPr>
            <p:nvPr/>
          </p:nvSpPr>
          <p:spPr bwMode="auto">
            <a:xfrm rot="4943654">
              <a:off x="1179" y="1684"/>
              <a:ext cx="544" cy="68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86" name="Text Box 23"/>
            <p:cNvSpPr txBox="1">
              <a:spLocks noChangeArrowheads="1"/>
            </p:cNvSpPr>
            <p:nvPr/>
          </p:nvSpPr>
          <p:spPr bwMode="auto">
            <a:xfrm>
              <a:off x="340" y="1933"/>
              <a:ext cx="409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>
                  <a:latin typeface="Verdana" pitchFamily="34" charset="0"/>
                </a:rPr>
                <a:t>А</a:t>
              </a:r>
              <a:r>
                <a:rPr lang="en-US" sz="1600" b="1" baseline="-25000">
                  <a:latin typeface="Verdana" pitchFamily="34" charset="0"/>
                </a:rPr>
                <a:t>n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11287" name="Text Box 24"/>
            <p:cNvSpPr txBox="1">
              <a:spLocks noChangeArrowheads="1"/>
            </p:cNvSpPr>
            <p:nvPr/>
          </p:nvSpPr>
          <p:spPr bwMode="auto">
            <a:xfrm>
              <a:off x="612" y="1661"/>
              <a:ext cx="363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latin typeface="Verdana" pitchFamily="34" charset="0"/>
                </a:rPr>
                <a:t>Hn</a:t>
              </a:r>
              <a:endParaRPr lang="ru-RU" sz="1400" b="1">
                <a:latin typeface="Verdana" pitchFamily="34" charset="0"/>
              </a:endParaRPr>
            </a:p>
          </p:txBody>
        </p:sp>
        <p:sp>
          <p:nvSpPr>
            <p:cNvPr id="11288" name="Text Box 25"/>
            <p:cNvSpPr txBox="1">
              <a:spLocks noChangeArrowheads="1"/>
            </p:cNvSpPr>
            <p:nvPr/>
          </p:nvSpPr>
          <p:spPr bwMode="auto">
            <a:xfrm>
              <a:off x="793" y="1389"/>
              <a:ext cx="363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Verdana" pitchFamily="34" charset="0"/>
                </a:rPr>
                <a:t>H</a:t>
              </a:r>
              <a:r>
                <a:rPr lang="en-US" sz="1600" b="1" baseline="-25000">
                  <a:latin typeface="Verdana" pitchFamily="34" charset="0"/>
                </a:rPr>
                <a:t>1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11289" name="Text Box 26"/>
            <p:cNvSpPr txBox="1">
              <a:spLocks noChangeArrowheads="1"/>
            </p:cNvSpPr>
            <p:nvPr/>
          </p:nvSpPr>
          <p:spPr bwMode="auto">
            <a:xfrm>
              <a:off x="1066" y="1344"/>
              <a:ext cx="363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Verdana" pitchFamily="34" charset="0"/>
                </a:rPr>
                <a:t>H</a:t>
              </a:r>
              <a:r>
                <a:rPr lang="en-US" sz="1600" b="1" baseline="-25000">
                  <a:latin typeface="Verdana" pitchFamily="34" charset="0"/>
                </a:rPr>
                <a:t>2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11290" name="Text Box 27"/>
            <p:cNvSpPr txBox="1">
              <a:spLocks noChangeArrowheads="1"/>
            </p:cNvSpPr>
            <p:nvPr/>
          </p:nvSpPr>
          <p:spPr bwMode="auto">
            <a:xfrm>
              <a:off x="1338" y="1344"/>
              <a:ext cx="363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Verdana" pitchFamily="34" charset="0"/>
                </a:rPr>
                <a:t>H</a:t>
              </a:r>
              <a:r>
                <a:rPr lang="en-US" sz="1600" b="1" baseline="-25000">
                  <a:latin typeface="Verdana" pitchFamily="34" charset="0"/>
                </a:rPr>
                <a:t>3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11291" name="Text Box 28"/>
            <p:cNvSpPr txBox="1">
              <a:spLocks noChangeArrowheads="1"/>
            </p:cNvSpPr>
            <p:nvPr/>
          </p:nvSpPr>
          <p:spPr bwMode="auto">
            <a:xfrm>
              <a:off x="1156" y="1842"/>
              <a:ext cx="22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>
                  <a:latin typeface="Verdana" pitchFamily="34" charset="0"/>
                </a:rPr>
                <a:t>О</a:t>
              </a:r>
            </a:p>
          </p:txBody>
        </p:sp>
        <p:sp>
          <p:nvSpPr>
            <p:cNvPr id="11292" name="Arc 29"/>
            <p:cNvSpPr>
              <a:spLocks/>
            </p:cNvSpPr>
            <p:nvPr/>
          </p:nvSpPr>
          <p:spPr bwMode="auto">
            <a:xfrm>
              <a:off x="1156" y="1162"/>
              <a:ext cx="590" cy="62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" name="AutoShape 30"/>
            <p:cNvSpPr>
              <a:spLocks noChangeArrowheads="1"/>
            </p:cNvSpPr>
            <p:nvPr/>
          </p:nvSpPr>
          <p:spPr bwMode="auto">
            <a:xfrm>
              <a:off x="567" y="1162"/>
              <a:ext cx="1179" cy="1179"/>
            </a:xfrm>
            <a:prstGeom prst="octagon">
              <a:avLst>
                <a:gd name="adj" fmla="val 29287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294" name="Line 31"/>
            <p:cNvSpPr>
              <a:spLocks noChangeShapeType="1"/>
            </p:cNvSpPr>
            <p:nvPr/>
          </p:nvSpPr>
          <p:spPr bwMode="auto">
            <a:xfrm>
              <a:off x="930" y="1162"/>
              <a:ext cx="453" cy="1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5" name="Line 32"/>
            <p:cNvSpPr>
              <a:spLocks noChangeShapeType="1"/>
            </p:cNvSpPr>
            <p:nvPr/>
          </p:nvSpPr>
          <p:spPr bwMode="auto">
            <a:xfrm flipH="1">
              <a:off x="930" y="1162"/>
              <a:ext cx="499" cy="1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6" name="Line 33"/>
            <p:cNvSpPr>
              <a:spLocks noChangeShapeType="1"/>
            </p:cNvSpPr>
            <p:nvPr/>
          </p:nvSpPr>
          <p:spPr bwMode="auto">
            <a:xfrm>
              <a:off x="567" y="1525"/>
              <a:ext cx="1179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7" name="Line 34"/>
            <p:cNvSpPr>
              <a:spLocks noChangeShapeType="1"/>
            </p:cNvSpPr>
            <p:nvPr/>
          </p:nvSpPr>
          <p:spPr bwMode="auto">
            <a:xfrm>
              <a:off x="1157" y="1162"/>
              <a:ext cx="0" cy="1179"/>
            </a:xfrm>
            <a:prstGeom prst="line">
              <a:avLst/>
            </a:prstGeom>
            <a:noFill/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8" name="Line 35"/>
            <p:cNvSpPr>
              <a:spLocks noChangeShapeType="1"/>
            </p:cNvSpPr>
            <p:nvPr/>
          </p:nvSpPr>
          <p:spPr bwMode="auto">
            <a:xfrm>
              <a:off x="552" y="1774"/>
              <a:ext cx="1224" cy="0"/>
            </a:xfrm>
            <a:prstGeom prst="line">
              <a:avLst/>
            </a:prstGeom>
            <a:noFill/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9" name="Line 36"/>
            <p:cNvSpPr>
              <a:spLocks noChangeShapeType="1"/>
            </p:cNvSpPr>
            <p:nvPr/>
          </p:nvSpPr>
          <p:spPr bwMode="auto">
            <a:xfrm flipH="1">
              <a:off x="748" y="1344"/>
              <a:ext cx="817" cy="861"/>
            </a:xfrm>
            <a:prstGeom prst="line">
              <a:avLst/>
            </a:prstGeom>
            <a:noFill/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00" name="Line 37"/>
            <p:cNvSpPr>
              <a:spLocks noChangeShapeType="1"/>
            </p:cNvSpPr>
            <p:nvPr/>
          </p:nvSpPr>
          <p:spPr bwMode="auto">
            <a:xfrm>
              <a:off x="748" y="1344"/>
              <a:ext cx="817" cy="861"/>
            </a:xfrm>
            <a:prstGeom prst="line">
              <a:avLst/>
            </a:prstGeom>
            <a:noFill/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01" name="Line 38"/>
            <p:cNvSpPr>
              <a:spLocks noChangeShapeType="1"/>
            </p:cNvSpPr>
            <p:nvPr/>
          </p:nvSpPr>
          <p:spPr bwMode="auto">
            <a:xfrm>
              <a:off x="567" y="1979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02" name="Line 39"/>
            <p:cNvSpPr>
              <a:spLocks noChangeShapeType="1"/>
            </p:cNvSpPr>
            <p:nvPr/>
          </p:nvSpPr>
          <p:spPr bwMode="auto">
            <a:xfrm flipH="1">
              <a:off x="476" y="1525"/>
              <a:ext cx="1270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03" name="Text Box 40"/>
            <p:cNvSpPr txBox="1">
              <a:spLocks noChangeArrowheads="1"/>
            </p:cNvSpPr>
            <p:nvPr/>
          </p:nvSpPr>
          <p:spPr bwMode="auto">
            <a:xfrm>
              <a:off x="295" y="1434"/>
              <a:ext cx="408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 dirty="0">
                  <a:latin typeface="Verdana" pitchFamily="34" charset="0"/>
                </a:rPr>
                <a:t>А</a:t>
              </a:r>
              <a:r>
                <a:rPr lang="ru-RU" sz="1600" b="1" baseline="-25000" dirty="0">
                  <a:latin typeface="Verdana" pitchFamily="34" charset="0"/>
                </a:rPr>
                <a:t>1</a:t>
              </a:r>
              <a:endParaRPr lang="ru-RU" sz="1600" b="1" dirty="0">
                <a:latin typeface="Verdana" pitchFamily="34" charset="0"/>
              </a:endParaRPr>
            </a:p>
          </p:txBody>
        </p:sp>
        <p:sp>
          <p:nvSpPr>
            <p:cNvPr id="11304" name="Text Box 41"/>
            <p:cNvSpPr txBox="1">
              <a:spLocks noChangeArrowheads="1"/>
            </p:cNvSpPr>
            <p:nvPr/>
          </p:nvSpPr>
          <p:spPr bwMode="auto">
            <a:xfrm>
              <a:off x="657" y="981"/>
              <a:ext cx="363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 dirty="0">
                  <a:latin typeface="Verdana" pitchFamily="34" charset="0"/>
                </a:rPr>
                <a:t>А</a:t>
              </a:r>
              <a:r>
                <a:rPr lang="ru-RU" sz="1600" b="1" baseline="-25000" dirty="0">
                  <a:latin typeface="Verdana" pitchFamily="34" charset="0"/>
                </a:rPr>
                <a:t>2</a:t>
              </a:r>
              <a:endParaRPr lang="ru-RU" sz="1600" b="1" dirty="0">
                <a:latin typeface="Verdana" pitchFamily="34" charset="0"/>
              </a:endParaRPr>
            </a:p>
          </p:txBody>
        </p:sp>
        <p:sp>
          <p:nvSpPr>
            <p:cNvPr id="11305" name="Text Box 42"/>
            <p:cNvSpPr txBox="1">
              <a:spLocks noChangeArrowheads="1"/>
            </p:cNvSpPr>
            <p:nvPr/>
          </p:nvSpPr>
          <p:spPr bwMode="auto">
            <a:xfrm>
              <a:off x="1383" y="1026"/>
              <a:ext cx="454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 dirty="0">
                  <a:latin typeface="Verdana" pitchFamily="34" charset="0"/>
                </a:rPr>
                <a:t>А</a:t>
              </a:r>
              <a:r>
                <a:rPr lang="ru-RU" sz="1600" b="1" baseline="-25000" dirty="0">
                  <a:latin typeface="Verdana" pitchFamily="34" charset="0"/>
                </a:rPr>
                <a:t>3</a:t>
              </a:r>
              <a:endParaRPr lang="ru-RU" sz="1600" b="1" dirty="0">
                <a:latin typeface="Verdana" pitchFamily="34" charset="0"/>
              </a:endParaRPr>
            </a:p>
          </p:txBody>
        </p:sp>
        <p:sp>
          <p:nvSpPr>
            <p:cNvPr id="11306" name="Arc 43"/>
            <p:cNvSpPr>
              <a:spLocks/>
            </p:cNvSpPr>
            <p:nvPr/>
          </p:nvSpPr>
          <p:spPr bwMode="auto">
            <a:xfrm>
              <a:off x="1156" y="1162"/>
              <a:ext cx="590" cy="62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07" name="Arc 44"/>
            <p:cNvSpPr>
              <a:spLocks/>
            </p:cNvSpPr>
            <p:nvPr/>
          </p:nvSpPr>
          <p:spPr bwMode="auto">
            <a:xfrm rot="10680000">
              <a:off x="566" y="1752"/>
              <a:ext cx="621" cy="58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08" name="Arc 45"/>
            <p:cNvSpPr>
              <a:spLocks/>
            </p:cNvSpPr>
            <p:nvPr/>
          </p:nvSpPr>
          <p:spPr bwMode="auto">
            <a:xfrm rot="-5400000">
              <a:off x="567" y="1162"/>
              <a:ext cx="576" cy="5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09" name="Arc 46"/>
            <p:cNvSpPr>
              <a:spLocks/>
            </p:cNvSpPr>
            <p:nvPr/>
          </p:nvSpPr>
          <p:spPr bwMode="auto">
            <a:xfrm rot="4943654">
              <a:off x="1179" y="1684"/>
              <a:ext cx="544" cy="68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10" name="Text Box 47"/>
            <p:cNvSpPr txBox="1">
              <a:spLocks noChangeArrowheads="1"/>
            </p:cNvSpPr>
            <p:nvPr/>
          </p:nvSpPr>
          <p:spPr bwMode="auto">
            <a:xfrm>
              <a:off x="340" y="1933"/>
              <a:ext cx="409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 dirty="0">
                  <a:latin typeface="Verdana" pitchFamily="34" charset="0"/>
                </a:rPr>
                <a:t>А</a:t>
              </a:r>
              <a:r>
                <a:rPr lang="en-US" sz="1600" b="1" baseline="-25000" dirty="0">
                  <a:latin typeface="Verdana" pitchFamily="34" charset="0"/>
                </a:rPr>
                <a:t>n</a:t>
              </a:r>
              <a:endParaRPr lang="ru-RU" sz="1600" b="1" dirty="0">
                <a:latin typeface="Verdana" pitchFamily="34" charset="0"/>
              </a:endParaRPr>
            </a:p>
          </p:txBody>
        </p:sp>
        <p:sp>
          <p:nvSpPr>
            <p:cNvPr id="11311" name="Text Box 48"/>
            <p:cNvSpPr txBox="1">
              <a:spLocks noChangeArrowheads="1"/>
            </p:cNvSpPr>
            <p:nvPr/>
          </p:nvSpPr>
          <p:spPr bwMode="auto">
            <a:xfrm>
              <a:off x="331" y="1684"/>
              <a:ext cx="363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err="1">
                  <a:latin typeface="Verdana" pitchFamily="34" charset="0"/>
                </a:rPr>
                <a:t>H</a:t>
              </a:r>
              <a:r>
                <a:rPr lang="en-US" sz="1600" b="1" baseline="-25000" dirty="0" err="1"/>
                <a:t>n</a:t>
              </a:r>
              <a:endParaRPr lang="ru-RU" sz="1600" b="1" dirty="0">
                <a:latin typeface="Verdana" pitchFamily="34" charset="0"/>
              </a:endParaRPr>
            </a:p>
          </p:txBody>
        </p:sp>
        <p:sp>
          <p:nvSpPr>
            <p:cNvPr id="11312" name="Text Box 49"/>
            <p:cNvSpPr txBox="1">
              <a:spLocks noChangeArrowheads="1"/>
            </p:cNvSpPr>
            <p:nvPr/>
          </p:nvSpPr>
          <p:spPr bwMode="auto">
            <a:xfrm>
              <a:off x="564" y="1244"/>
              <a:ext cx="363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dirty="0">
                  <a:latin typeface="Verdana" pitchFamily="34" charset="0"/>
                </a:rPr>
                <a:t>H</a:t>
              </a:r>
              <a:r>
                <a:rPr lang="en-US" sz="1600" b="1" baseline="-25000" dirty="0">
                  <a:latin typeface="Verdana" pitchFamily="34" charset="0"/>
                </a:rPr>
                <a:t>1</a:t>
              </a:r>
              <a:endParaRPr lang="ru-RU" sz="1600" b="1" dirty="0">
                <a:latin typeface="Verdana" pitchFamily="34" charset="0"/>
              </a:endParaRPr>
            </a:p>
          </p:txBody>
        </p:sp>
        <p:sp>
          <p:nvSpPr>
            <p:cNvPr id="11313" name="Text Box 50"/>
            <p:cNvSpPr txBox="1">
              <a:spLocks noChangeArrowheads="1"/>
            </p:cNvSpPr>
            <p:nvPr/>
          </p:nvSpPr>
          <p:spPr bwMode="auto">
            <a:xfrm>
              <a:off x="1069" y="1044"/>
              <a:ext cx="363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dirty="0">
                  <a:latin typeface="Verdana" pitchFamily="34" charset="0"/>
                </a:rPr>
                <a:t>H</a:t>
              </a:r>
              <a:r>
                <a:rPr lang="en-US" sz="1600" b="1" baseline="-25000" dirty="0">
                  <a:latin typeface="Verdana" pitchFamily="34" charset="0"/>
                </a:rPr>
                <a:t>2</a:t>
              </a:r>
              <a:endParaRPr lang="ru-RU" sz="1600" b="1" dirty="0">
                <a:latin typeface="Verdana" pitchFamily="34" charset="0"/>
              </a:endParaRPr>
            </a:p>
          </p:txBody>
        </p:sp>
        <p:sp>
          <p:nvSpPr>
            <p:cNvPr id="11314" name="Text Box 51"/>
            <p:cNvSpPr txBox="1">
              <a:spLocks noChangeArrowheads="1"/>
            </p:cNvSpPr>
            <p:nvPr/>
          </p:nvSpPr>
          <p:spPr bwMode="auto">
            <a:xfrm>
              <a:off x="1535" y="1204"/>
              <a:ext cx="363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dirty="0">
                  <a:latin typeface="Verdana" pitchFamily="34" charset="0"/>
                </a:rPr>
                <a:t>H</a:t>
              </a:r>
              <a:r>
                <a:rPr lang="en-US" sz="1600" b="1" baseline="-25000" dirty="0">
                  <a:latin typeface="Verdana" pitchFamily="34" charset="0"/>
                </a:rPr>
                <a:t>3</a:t>
              </a:r>
              <a:endParaRPr lang="ru-RU" sz="1600" b="1" dirty="0">
                <a:latin typeface="Verdana" pitchFamily="34" charset="0"/>
              </a:endParaRPr>
            </a:p>
          </p:txBody>
        </p:sp>
        <p:sp>
          <p:nvSpPr>
            <p:cNvPr id="11315" name="Text Box 52"/>
            <p:cNvSpPr txBox="1">
              <a:spLocks noChangeArrowheads="1"/>
            </p:cNvSpPr>
            <p:nvPr/>
          </p:nvSpPr>
          <p:spPr bwMode="auto">
            <a:xfrm>
              <a:off x="1156" y="1842"/>
              <a:ext cx="22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 dirty="0">
                  <a:latin typeface="Verdana" pitchFamily="34" charset="0"/>
                </a:rPr>
                <a:t>О</a:t>
              </a:r>
            </a:p>
          </p:txBody>
        </p:sp>
        <p:sp>
          <p:nvSpPr>
            <p:cNvPr id="11316" name="Arc 53"/>
            <p:cNvSpPr>
              <a:spLocks/>
            </p:cNvSpPr>
            <p:nvPr/>
          </p:nvSpPr>
          <p:spPr bwMode="auto">
            <a:xfrm>
              <a:off x="1156" y="1162"/>
              <a:ext cx="590" cy="62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4067175" y="549275"/>
            <a:ext cx="41052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Дано: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2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…А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правильный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многоугольник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81001" y="4648200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Следовательно окружность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 центром  О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 радиусом  ОН проходит  через  точки Н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 касается  сторон  многоугольника  в  этих  точках,  т.е. эта окружность  вписана  в  данный правильный многоугольник.</a:t>
            </a:r>
          </a:p>
          <a:p>
            <a:endParaRPr lang="ru-RU" sz="2400" dirty="0"/>
          </a:p>
        </p:txBody>
      </p:sp>
      <p:sp>
        <p:nvSpPr>
          <p:cNvPr id="57" name="TextBox 56"/>
          <p:cNvSpPr txBox="1"/>
          <p:nvPr/>
        </p:nvSpPr>
        <p:spPr>
          <a:xfrm>
            <a:off x="4038600" y="1447800"/>
            <a:ext cx="48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Доказать: в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любой правильный многоугольник можно вписать окружность, и притом только одну.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333375"/>
            <a:ext cx="8688388" cy="5048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Докажем, что  вписанная  окружность  только  одна. </a:t>
            </a:r>
          </a:p>
          <a:p>
            <a:pPr algn="ctr" eaLnBrk="1" hangingPunct="1">
              <a:buFont typeface="Arial" charset="0"/>
              <a:buNone/>
            </a:pPr>
            <a:endParaRPr lang="ru-RU" sz="2400" dirty="0" smtClean="0">
              <a:solidFill>
                <a:schemeClr val="bg1"/>
              </a:solidFill>
              <a:latin typeface="Verdana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791200" y="3962400"/>
            <a:ext cx="3151358" cy="2592387"/>
            <a:chOff x="295" y="981"/>
            <a:chExt cx="1606" cy="1360"/>
          </a:xfrm>
        </p:grpSpPr>
        <p:sp>
          <p:nvSpPr>
            <p:cNvPr id="12293" name="AutoShape 6"/>
            <p:cNvSpPr>
              <a:spLocks noChangeArrowheads="1"/>
            </p:cNvSpPr>
            <p:nvPr/>
          </p:nvSpPr>
          <p:spPr bwMode="auto">
            <a:xfrm>
              <a:off x="567" y="1162"/>
              <a:ext cx="1179" cy="1179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4" name="Line 7"/>
            <p:cNvSpPr>
              <a:spLocks noChangeShapeType="1"/>
            </p:cNvSpPr>
            <p:nvPr/>
          </p:nvSpPr>
          <p:spPr bwMode="auto">
            <a:xfrm>
              <a:off x="930" y="1162"/>
              <a:ext cx="453" cy="1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95" name="Line 8"/>
            <p:cNvSpPr>
              <a:spLocks noChangeShapeType="1"/>
            </p:cNvSpPr>
            <p:nvPr/>
          </p:nvSpPr>
          <p:spPr bwMode="auto">
            <a:xfrm flipH="1">
              <a:off x="930" y="1162"/>
              <a:ext cx="499" cy="1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96" name="Line 9"/>
            <p:cNvSpPr>
              <a:spLocks noChangeShapeType="1"/>
            </p:cNvSpPr>
            <p:nvPr/>
          </p:nvSpPr>
          <p:spPr bwMode="auto">
            <a:xfrm>
              <a:off x="567" y="1525"/>
              <a:ext cx="1179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97" name="Line 10"/>
            <p:cNvSpPr>
              <a:spLocks noChangeShapeType="1"/>
            </p:cNvSpPr>
            <p:nvPr/>
          </p:nvSpPr>
          <p:spPr bwMode="auto">
            <a:xfrm>
              <a:off x="1157" y="1162"/>
              <a:ext cx="0" cy="1179"/>
            </a:xfrm>
            <a:prstGeom prst="line">
              <a:avLst/>
            </a:prstGeom>
            <a:noFill/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98" name="Line 11"/>
            <p:cNvSpPr>
              <a:spLocks noChangeShapeType="1"/>
            </p:cNvSpPr>
            <p:nvPr/>
          </p:nvSpPr>
          <p:spPr bwMode="auto">
            <a:xfrm>
              <a:off x="567" y="1797"/>
              <a:ext cx="1224" cy="0"/>
            </a:xfrm>
            <a:prstGeom prst="line">
              <a:avLst/>
            </a:prstGeom>
            <a:noFill/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99" name="Line 12"/>
            <p:cNvSpPr>
              <a:spLocks noChangeShapeType="1"/>
            </p:cNvSpPr>
            <p:nvPr/>
          </p:nvSpPr>
          <p:spPr bwMode="auto">
            <a:xfrm flipH="1">
              <a:off x="748" y="1344"/>
              <a:ext cx="817" cy="861"/>
            </a:xfrm>
            <a:prstGeom prst="line">
              <a:avLst/>
            </a:prstGeom>
            <a:noFill/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0" name="Line 13"/>
            <p:cNvSpPr>
              <a:spLocks noChangeShapeType="1"/>
            </p:cNvSpPr>
            <p:nvPr/>
          </p:nvSpPr>
          <p:spPr bwMode="auto">
            <a:xfrm>
              <a:off x="748" y="1344"/>
              <a:ext cx="817" cy="861"/>
            </a:xfrm>
            <a:prstGeom prst="line">
              <a:avLst/>
            </a:prstGeom>
            <a:noFill/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1" name="Line 14"/>
            <p:cNvSpPr>
              <a:spLocks noChangeShapeType="1"/>
            </p:cNvSpPr>
            <p:nvPr/>
          </p:nvSpPr>
          <p:spPr bwMode="auto">
            <a:xfrm>
              <a:off x="567" y="1979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2" name="Line 15"/>
            <p:cNvSpPr>
              <a:spLocks noChangeShapeType="1"/>
            </p:cNvSpPr>
            <p:nvPr/>
          </p:nvSpPr>
          <p:spPr bwMode="auto">
            <a:xfrm flipH="1">
              <a:off x="476" y="1525"/>
              <a:ext cx="1270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3" name="Text Box 16"/>
            <p:cNvSpPr txBox="1">
              <a:spLocks noChangeArrowheads="1"/>
            </p:cNvSpPr>
            <p:nvPr/>
          </p:nvSpPr>
          <p:spPr bwMode="auto">
            <a:xfrm>
              <a:off x="295" y="1434"/>
              <a:ext cx="408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>
                  <a:latin typeface="Verdana" pitchFamily="34" charset="0"/>
                </a:rPr>
                <a:t>А</a:t>
              </a:r>
              <a:r>
                <a:rPr lang="ru-RU" sz="1600" b="1" baseline="-25000">
                  <a:latin typeface="Verdana" pitchFamily="34" charset="0"/>
                </a:rPr>
                <a:t>1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12304" name="Text Box 17"/>
            <p:cNvSpPr txBox="1">
              <a:spLocks noChangeArrowheads="1"/>
            </p:cNvSpPr>
            <p:nvPr/>
          </p:nvSpPr>
          <p:spPr bwMode="auto">
            <a:xfrm>
              <a:off x="657" y="981"/>
              <a:ext cx="363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>
                  <a:latin typeface="Verdana" pitchFamily="34" charset="0"/>
                </a:rPr>
                <a:t>А</a:t>
              </a:r>
              <a:r>
                <a:rPr lang="ru-RU" sz="1600" b="1" baseline="-25000">
                  <a:latin typeface="Verdana" pitchFamily="34" charset="0"/>
                </a:rPr>
                <a:t>2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1383" y="1026"/>
              <a:ext cx="454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>
                  <a:latin typeface="Verdana" pitchFamily="34" charset="0"/>
                </a:rPr>
                <a:t>А</a:t>
              </a:r>
              <a:r>
                <a:rPr lang="ru-RU" sz="1600" b="1" baseline="-25000">
                  <a:latin typeface="Verdana" pitchFamily="34" charset="0"/>
                </a:rPr>
                <a:t>3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12306" name="Arc 19"/>
            <p:cNvSpPr>
              <a:spLocks/>
            </p:cNvSpPr>
            <p:nvPr/>
          </p:nvSpPr>
          <p:spPr bwMode="auto">
            <a:xfrm>
              <a:off x="1156" y="1162"/>
              <a:ext cx="590" cy="62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7" name="Arc 20"/>
            <p:cNvSpPr>
              <a:spLocks/>
            </p:cNvSpPr>
            <p:nvPr/>
          </p:nvSpPr>
          <p:spPr bwMode="auto">
            <a:xfrm rot="10680000">
              <a:off x="566" y="1752"/>
              <a:ext cx="621" cy="58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8" name="Arc 21"/>
            <p:cNvSpPr>
              <a:spLocks/>
            </p:cNvSpPr>
            <p:nvPr/>
          </p:nvSpPr>
          <p:spPr bwMode="auto">
            <a:xfrm rot="-5400000">
              <a:off x="567" y="1162"/>
              <a:ext cx="576" cy="5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9" name="Arc 22"/>
            <p:cNvSpPr>
              <a:spLocks/>
            </p:cNvSpPr>
            <p:nvPr/>
          </p:nvSpPr>
          <p:spPr bwMode="auto">
            <a:xfrm rot="4943654">
              <a:off x="1179" y="1684"/>
              <a:ext cx="544" cy="68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10" name="Text Box 23"/>
            <p:cNvSpPr txBox="1">
              <a:spLocks noChangeArrowheads="1"/>
            </p:cNvSpPr>
            <p:nvPr/>
          </p:nvSpPr>
          <p:spPr bwMode="auto">
            <a:xfrm>
              <a:off x="340" y="1933"/>
              <a:ext cx="409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>
                  <a:latin typeface="Verdana" pitchFamily="34" charset="0"/>
                </a:rPr>
                <a:t>А</a:t>
              </a:r>
              <a:r>
                <a:rPr lang="en-US" sz="1600" b="1" baseline="-25000">
                  <a:latin typeface="Verdana" pitchFamily="34" charset="0"/>
                </a:rPr>
                <a:t>n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12311" name="Text Box 24"/>
            <p:cNvSpPr txBox="1">
              <a:spLocks noChangeArrowheads="1"/>
            </p:cNvSpPr>
            <p:nvPr/>
          </p:nvSpPr>
          <p:spPr bwMode="auto">
            <a:xfrm>
              <a:off x="612" y="1661"/>
              <a:ext cx="363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latin typeface="Verdana" pitchFamily="34" charset="0"/>
                </a:rPr>
                <a:t>Hn</a:t>
              </a:r>
              <a:endParaRPr lang="ru-RU" sz="1400" b="1">
                <a:latin typeface="Verdana" pitchFamily="34" charset="0"/>
              </a:endParaRPr>
            </a:p>
          </p:txBody>
        </p:sp>
        <p:sp>
          <p:nvSpPr>
            <p:cNvPr id="12312" name="Text Box 25"/>
            <p:cNvSpPr txBox="1">
              <a:spLocks noChangeArrowheads="1"/>
            </p:cNvSpPr>
            <p:nvPr/>
          </p:nvSpPr>
          <p:spPr bwMode="auto">
            <a:xfrm>
              <a:off x="793" y="1389"/>
              <a:ext cx="363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Verdana" pitchFamily="34" charset="0"/>
                </a:rPr>
                <a:t>H</a:t>
              </a:r>
              <a:r>
                <a:rPr lang="en-US" sz="1600" b="1" baseline="-25000">
                  <a:latin typeface="Verdana" pitchFamily="34" charset="0"/>
                </a:rPr>
                <a:t>1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12313" name="Text Box 26"/>
            <p:cNvSpPr txBox="1">
              <a:spLocks noChangeArrowheads="1"/>
            </p:cNvSpPr>
            <p:nvPr/>
          </p:nvSpPr>
          <p:spPr bwMode="auto">
            <a:xfrm>
              <a:off x="1066" y="1344"/>
              <a:ext cx="363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Verdana" pitchFamily="34" charset="0"/>
                </a:rPr>
                <a:t>H</a:t>
              </a:r>
              <a:r>
                <a:rPr lang="en-US" sz="1600" b="1" baseline="-25000">
                  <a:latin typeface="Verdana" pitchFamily="34" charset="0"/>
                </a:rPr>
                <a:t>2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12314" name="Text Box 27"/>
            <p:cNvSpPr txBox="1">
              <a:spLocks noChangeArrowheads="1"/>
            </p:cNvSpPr>
            <p:nvPr/>
          </p:nvSpPr>
          <p:spPr bwMode="auto">
            <a:xfrm>
              <a:off x="1338" y="1344"/>
              <a:ext cx="363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Verdana" pitchFamily="34" charset="0"/>
                </a:rPr>
                <a:t>H</a:t>
              </a:r>
              <a:r>
                <a:rPr lang="en-US" sz="1600" b="1" baseline="-25000">
                  <a:latin typeface="Verdana" pitchFamily="34" charset="0"/>
                </a:rPr>
                <a:t>3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12315" name="Text Box 28"/>
            <p:cNvSpPr txBox="1">
              <a:spLocks noChangeArrowheads="1"/>
            </p:cNvSpPr>
            <p:nvPr/>
          </p:nvSpPr>
          <p:spPr bwMode="auto">
            <a:xfrm>
              <a:off x="1156" y="1842"/>
              <a:ext cx="22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>
                  <a:latin typeface="Verdana" pitchFamily="34" charset="0"/>
                </a:rPr>
                <a:t>О</a:t>
              </a:r>
            </a:p>
          </p:txBody>
        </p:sp>
        <p:sp>
          <p:nvSpPr>
            <p:cNvPr id="12316" name="Arc 29"/>
            <p:cNvSpPr>
              <a:spLocks/>
            </p:cNvSpPr>
            <p:nvPr/>
          </p:nvSpPr>
          <p:spPr bwMode="auto">
            <a:xfrm>
              <a:off x="1156" y="1162"/>
              <a:ext cx="590" cy="62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8" name="AutoShape 30"/>
            <p:cNvSpPr>
              <a:spLocks noChangeArrowheads="1"/>
            </p:cNvSpPr>
            <p:nvPr/>
          </p:nvSpPr>
          <p:spPr bwMode="auto">
            <a:xfrm>
              <a:off x="567" y="1162"/>
              <a:ext cx="1180" cy="1179"/>
            </a:xfrm>
            <a:prstGeom prst="octagon">
              <a:avLst>
                <a:gd name="adj" fmla="val 29287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318" name="Line 31"/>
            <p:cNvSpPr>
              <a:spLocks noChangeShapeType="1"/>
            </p:cNvSpPr>
            <p:nvPr/>
          </p:nvSpPr>
          <p:spPr bwMode="auto">
            <a:xfrm>
              <a:off x="930" y="1162"/>
              <a:ext cx="453" cy="1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19" name="Line 32"/>
            <p:cNvSpPr>
              <a:spLocks noChangeShapeType="1"/>
            </p:cNvSpPr>
            <p:nvPr/>
          </p:nvSpPr>
          <p:spPr bwMode="auto">
            <a:xfrm flipH="1">
              <a:off x="930" y="1162"/>
              <a:ext cx="499" cy="1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20" name="Line 33"/>
            <p:cNvSpPr>
              <a:spLocks noChangeShapeType="1"/>
            </p:cNvSpPr>
            <p:nvPr/>
          </p:nvSpPr>
          <p:spPr bwMode="auto">
            <a:xfrm>
              <a:off x="567" y="1525"/>
              <a:ext cx="1179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21" name="Line 34"/>
            <p:cNvSpPr>
              <a:spLocks noChangeShapeType="1"/>
            </p:cNvSpPr>
            <p:nvPr/>
          </p:nvSpPr>
          <p:spPr bwMode="auto">
            <a:xfrm>
              <a:off x="1157" y="1162"/>
              <a:ext cx="0" cy="1179"/>
            </a:xfrm>
            <a:prstGeom prst="line">
              <a:avLst/>
            </a:prstGeom>
            <a:noFill/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22" name="Line 35"/>
            <p:cNvSpPr>
              <a:spLocks noChangeShapeType="1"/>
            </p:cNvSpPr>
            <p:nvPr/>
          </p:nvSpPr>
          <p:spPr bwMode="auto">
            <a:xfrm>
              <a:off x="552" y="1774"/>
              <a:ext cx="1224" cy="0"/>
            </a:xfrm>
            <a:prstGeom prst="line">
              <a:avLst/>
            </a:prstGeom>
            <a:noFill/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23" name="Line 36"/>
            <p:cNvSpPr>
              <a:spLocks noChangeShapeType="1"/>
            </p:cNvSpPr>
            <p:nvPr/>
          </p:nvSpPr>
          <p:spPr bwMode="auto">
            <a:xfrm flipH="1">
              <a:off x="748" y="1344"/>
              <a:ext cx="817" cy="861"/>
            </a:xfrm>
            <a:prstGeom prst="line">
              <a:avLst/>
            </a:prstGeom>
            <a:noFill/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24" name="Line 37"/>
            <p:cNvSpPr>
              <a:spLocks noChangeShapeType="1"/>
            </p:cNvSpPr>
            <p:nvPr/>
          </p:nvSpPr>
          <p:spPr bwMode="auto">
            <a:xfrm>
              <a:off x="748" y="1344"/>
              <a:ext cx="817" cy="861"/>
            </a:xfrm>
            <a:prstGeom prst="line">
              <a:avLst/>
            </a:prstGeom>
            <a:noFill/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25" name="Line 38"/>
            <p:cNvSpPr>
              <a:spLocks noChangeShapeType="1"/>
            </p:cNvSpPr>
            <p:nvPr/>
          </p:nvSpPr>
          <p:spPr bwMode="auto">
            <a:xfrm>
              <a:off x="567" y="1979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26" name="Line 39"/>
            <p:cNvSpPr>
              <a:spLocks noChangeShapeType="1"/>
            </p:cNvSpPr>
            <p:nvPr/>
          </p:nvSpPr>
          <p:spPr bwMode="auto">
            <a:xfrm flipH="1">
              <a:off x="476" y="1525"/>
              <a:ext cx="1270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27" name="Text Box 40"/>
            <p:cNvSpPr txBox="1">
              <a:spLocks noChangeArrowheads="1"/>
            </p:cNvSpPr>
            <p:nvPr/>
          </p:nvSpPr>
          <p:spPr bwMode="auto">
            <a:xfrm>
              <a:off x="295" y="1434"/>
              <a:ext cx="408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 dirty="0">
                  <a:latin typeface="Verdana" pitchFamily="34" charset="0"/>
                </a:rPr>
                <a:t>А</a:t>
              </a:r>
              <a:r>
                <a:rPr lang="ru-RU" sz="1600" b="1" baseline="-25000" dirty="0">
                  <a:latin typeface="Verdana" pitchFamily="34" charset="0"/>
                </a:rPr>
                <a:t>1</a:t>
              </a:r>
              <a:endParaRPr lang="ru-RU" sz="1600" b="1" dirty="0">
                <a:latin typeface="Verdana" pitchFamily="34" charset="0"/>
              </a:endParaRPr>
            </a:p>
          </p:txBody>
        </p:sp>
        <p:sp>
          <p:nvSpPr>
            <p:cNvPr id="12328" name="Text Box 41"/>
            <p:cNvSpPr txBox="1">
              <a:spLocks noChangeArrowheads="1"/>
            </p:cNvSpPr>
            <p:nvPr/>
          </p:nvSpPr>
          <p:spPr bwMode="auto">
            <a:xfrm>
              <a:off x="657" y="981"/>
              <a:ext cx="363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 dirty="0" smtClean="0">
                  <a:latin typeface="Verdana" pitchFamily="34" charset="0"/>
                </a:rPr>
                <a:t>А</a:t>
              </a:r>
              <a:r>
                <a:rPr lang="ru-RU" sz="1600" b="1" baseline="-25000" dirty="0" smtClean="0">
                  <a:latin typeface="Verdana" pitchFamily="34" charset="0"/>
                </a:rPr>
                <a:t>2</a:t>
              </a:r>
              <a:endParaRPr lang="ru-RU" sz="1600" b="1" dirty="0">
                <a:latin typeface="Verdana" pitchFamily="34" charset="0"/>
              </a:endParaRPr>
            </a:p>
          </p:txBody>
        </p:sp>
        <p:sp>
          <p:nvSpPr>
            <p:cNvPr id="12329" name="Text Box 42"/>
            <p:cNvSpPr txBox="1">
              <a:spLocks noChangeArrowheads="1"/>
            </p:cNvSpPr>
            <p:nvPr/>
          </p:nvSpPr>
          <p:spPr bwMode="auto">
            <a:xfrm>
              <a:off x="1383" y="1026"/>
              <a:ext cx="454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 dirty="0">
                  <a:latin typeface="Verdana" pitchFamily="34" charset="0"/>
                </a:rPr>
                <a:t>А</a:t>
              </a:r>
              <a:r>
                <a:rPr lang="ru-RU" sz="1600" b="1" baseline="-25000" dirty="0">
                  <a:latin typeface="Verdana" pitchFamily="34" charset="0"/>
                </a:rPr>
                <a:t>3</a:t>
              </a:r>
              <a:endParaRPr lang="ru-RU" sz="1600" b="1" dirty="0">
                <a:latin typeface="Verdana" pitchFamily="34" charset="0"/>
              </a:endParaRPr>
            </a:p>
          </p:txBody>
        </p:sp>
        <p:sp>
          <p:nvSpPr>
            <p:cNvPr id="12330" name="Arc 43"/>
            <p:cNvSpPr>
              <a:spLocks/>
            </p:cNvSpPr>
            <p:nvPr/>
          </p:nvSpPr>
          <p:spPr bwMode="auto">
            <a:xfrm>
              <a:off x="1156" y="1162"/>
              <a:ext cx="590" cy="62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31" name="Arc 44"/>
            <p:cNvSpPr>
              <a:spLocks/>
            </p:cNvSpPr>
            <p:nvPr/>
          </p:nvSpPr>
          <p:spPr bwMode="auto">
            <a:xfrm rot="10680000">
              <a:off x="566" y="1752"/>
              <a:ext cx="621" cy="58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32" name="Arc 45"/>
            <p:cNvSpPr>
              <a:spLocks/>
            </p:cNvSpPr>
            <p:nvPr/>
          </p:nvSpPr>
          <p:spPr bwMode="auto">
            <a:xfrm rot="-5400000">
              <a:off x="567" y="1162"/>
              <a:ext cx="576" cy="5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33" name="Arc 46"/>
            <p:cNvSpPr>
              <a:spLocks/>
            </p:cNvSpPr>
            <p:nvPr/>
          </p:nvSpPr>
          <p:spPr bwMode="auto">
            <a:xfrm rot="4943654">
              <a:off x="1179" y="1684"/>
              <a:ext cx="544" cy="68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34" name="Text Box 47"/>
            <p:cNvSpPr txBox="1">
              <a:spLocks noChangeArrowheads="1"/>
            </p:cNvSpPr>
            <p:nvPr/>
          </p:nvSpPr>
          <p:spPr bwMode="auto">
            <a:xfrm>
              <a:off x="340" y="1933"/>
              <a:ext cx="409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 dirty="0">
                  <a:latin typeface="Verdana" pitchFamily="34" charset="0"/>
                </a:rPr>
                <a:t>А</a:t>
              </a:r>
              <a:r>
                <a:rPr lang="en-US" sz="1600" b="1" baseline="-25000" dirty="0">
                  <a:latin typeface="Verdana" pitchFamily="34" charset="0"/>
                </a:rPr>
                <a:t>n</a:t>
              </a:r>
              <a:endParaRPr lang="ru-RU" sz="1600" b="1" dirty="0">
                <a:latin typeface="Verdana" pitchFamily="34" charset="0"/>
              </a:endParaRPr>
            </a:p>
          </p:txBody>
        </p:sp>
        <p:sp>
          <p:nvSpPr>
            <p:cNvPr id="12335" name="Text Box 48"/>
            <p:cNvSpPr txBox="1">
              <a:spLocks noChangeArrowheads="1"/>
            </p:cNvSpPr>
            <p:nvPr/>
          </p:nvSpPr>
          <p:spPr bwMode="auto">
            <a:xfrm>
              <a:off x="373" y="1661"/>
              <a:ext cx="363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err="1">
                  <a:latin typeface="Verdana" pitchFamily="34" charset="0"/>
                </a:rPr>
                <a:t>H</a:t>
              </a:r>
              <a:r>
                <a:rPr lang="en-US" sz="1600" b="1" baseline="-25000" dirty="0" err="1"/>
                <a:t>n</a:t>
              </a:r>
              <a:endParaRPr lang="ru-RU" sz="1600" b="1" dirty="0">
                <a:latin typeface="Verdana" pitchFamily="34" charset="0"/>
              </a:endParaRPr>
            </a:p>
          </p:txBody>
        </p:sp>
        <p:sp>
          <p:nvSpPr>
            <p:cNvPr id="12336" name="Text Box 49"/>
            <p:cNvSpPr txBox="1">
              <a:spLocks noChangeArrowheads="1"/>
            </p:cNvSpPr>
            <p:nvPr/>
          </p:nvSpPr>
          <p:spPr bwMode="auto">
            <a:xfrm>
              <a:off x="567" y="1221"/>
              <a:ext cx="363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dirty="0">
                  <a:latin typeface="Verdana" pitchFamily="34" charset="0"/>
                </a:rPr>
                <a:t>H</a:t>
              </a:r>
              <a:r>
                <a:rPr lang="en-US" sz="1600" b="1" baseline="-25000" dirty="0">
                  <a:latin typeface="Verdana" pitchFamily="34" charset="0"/>
                </a:rPr>
                <a:t>1</a:t>
              </a:r>
              <a:endParaRPr lang="ru-RU" sz="1600" b="1" dirty="0">
                <a:latin typeface="Verdana" pitchFamily="34" charset="0"/>
              </a:endParaRPr>
            </a:p>
          </p:txBody>
        </p:sp>
        <p:sp>
          <p:nvSpPr>
            <p:cNvPr id="12337" name="Text Box 50"/>
            <p:cNvSpPr txBox="1">
              <a:spLocks noChangeArrowheads="1"/>
            </p:cNvSpPr>
            <p:nvPr/>
          </p:nvSpPr>
          <p:spPr bwMode="auto">
            <a:xfrm>
              <a:off x="994" y="1021"/>
              <a:ext cx="363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dirty="0">
                  <a:latin typeface="Verdana" pitchFamily="34" charset="0"/>
                </a:rPr>
                <a:t>H</a:t>
              </a:r>
              <a:r>
                <a:rPr lang="en-US" sz="1600" b="1" baseline="-25000" dirty="0">
                  <a:latin typeface="Verdana" pitchFamily="34" charset="0"/>
                </a:rPr>
                <a:t>2</a:t>
              </a:r>
              <a:endParaRPr lang="ru-RU" sz="1600" b="1" dirty="0">
                <a:latin typeface="Verdana" pitchFamily="34" charset="0"/>
              </a:endParaRPr>
            </a:p>
          </p:txBody>
        </p:sp>
        <p:sp>
          <p:nvSpPr>
            <p:cNvPr id="12338" name="Text Box 51"/>
            <p:cNvSpPr txBox="1">
              <a:spLocks noChangeArrowheads="1"/>
            </p:cNvSpPr>
            <p:nvPr/>
          </p:nvSpPr>
          <p:spPr bwMode="auto">
            <a:xfrm>
              <a:off x="1538" y="1221"/>
              <a:ext cx="363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dirty="0">
                  <a:latin typeface="Verdana" pitchFamily="34" charset="0"/>
                </a:rPr>
                <a:t>H</a:t>
              </a:r>
              <a:r>
                <a:rPr lang="en-US" sz="1600" b="1" baseline="-25000" dirty="0">
                  <a:latin typeface="Verdana" pitchFamily="34" charset="0"/>
                </a:rPr>
                <a:t>3</a:t>
              </a:r>
              <a:endParaRPr lang="ru-RU" sz="1600" b="1" dirty="0">
                <a:latin typeface="Verdana" pitchFamily="34" charset="0"/>
              </a:endParaRPr>
            </a:p>
          </p:txBody>
        </p:sp>
        <p:sp>
          <p:nvSpPr>
            <p:cNvPr id="12339" name="Text Box 52"/>
            <p:cNvSpPr txBox="1">
              <a:spLocks noChangeArrowheads="1"/>
            </p:cNvSpPr>
            <p:nvPr/>
          </p:nvSpPr>
          <p:spPr bwMode="auto">
            <a:xfrm>
              <a:off x="1156" y="1842"/>
              <a:ext cx="22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>
                  <a:latin typeface="Verdana" pitchFamily="34" charset="0"/>
                </a:rPr>
                <a:t>О</a:t>
              </a:r>
            </a:p>
          </p:txBody>
        </p:sp>
        <p:sp>
          <p:nvSpPr>
            <p:cNvPr id="12340" name="Arc 53"/>
            <p:cNvSpPr>
              <a:spLocks/>
            </p:cNvSpPr>
            <p:nvPr/>
          </p:nvSpPr>
          <p:spPr bwMode="auto">
            <a:xfrm>
              <a:off x="1156" y="1162"/>
              <a:ext cx="590" cy="62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304800" y="914400"/>
            <a:ext cx="815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Предположим,  что наряду с окружностью  с  центром  О  и  радиусом ОН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существует и другая  окружность, вписанная в многоугольник 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2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…А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04800" y="2133600"/>
            <a:ext cx="762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Тогда  её  центр  равноудалён  от  сторон  многоугольника, т.е. точка 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лежит  на  каждой  из  биссектрис  углов  многоугольника и, следовательно, совпадает  с  точкой  О  пересечения  этих  биссектрис.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800" y="3810000"/>
            <a:ext cx="480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Радиус этой окружности равен расстоянию от точки О до сторон многоугольника, т.е. равен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Таким образом, вторая окружность совпадает с первой.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348038" y="260350"/>
            <a:ext cx="3586162" cy="64928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Следствия.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214282" y="1000108"/>
            <a:ext cx="6227762" cy="5400675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dirty="0"/>
              <a:t>Следствие №1</a:t>
            </a:r>
            <a:endParaRPr lang="ru-RU" b="1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dirty="0"/>
              <a:t>Окружность, вписанная в правильный многоугольник, касается сторон многоугольника в их серединах.</a:t>
            </a:r>
            <a:endParaRPr lang="ru-RU" b="1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ru-RU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dirty="0" smtClean="0"/>
              <a:t>Следствие №2</a:t>
            </a:r>
            <a:endParaRPr lang="ru-RU" b="1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dirty="0" smtClean="0"/>
              <a:t>Центр </a:t>
            </a:r>
            <a:r>
              <a:rPr lang="ru-RU" dirty="0"/>
              <a:t>окружности, описанной около правильного многоугольника, совпадает с центром окружности, вписанной в тот же многоугольник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5" name="Содержимое 9" descr="Правильный пятиугольник">
            <a:hlinkClick r:id="rId2" tooltip="&quot;Правильный пятиугольник&quot; "/>
          </p:cNvPr>
          <p:cNvPicPr>
            <a:picLocks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10000"/>
          </a:blip>
          <a:srcRect/>
          <a:stretch>
            <a:fillRect/>
          </a:stretch>
        </p:blipFill>
        <p:spPr bwMode="auto">
          <a:xfrm>
            <a:off x="6477000" y="3810000"/>
            <a:ext cx="2217652" cy="2143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авильный пятиугольник 8"/>
          <p:cNvSpPr/>
          <p:nvPr/>
        </p:nvSpPr>
        <p:spPr>
          <a:xfrm>
            <a:off x="6858000" y="1600200"/>
            <a:ext cx="1752600" cy="1752600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7010400" y="1828800"/>
            <a:ext cx="1447800" cy="1524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324600" y="2133600"/>
            <a:ext cx="53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>
                <a:latin typeface="Verdana" pitchFamily="34" charset="0"/>
              </a:rPr>
              <a:t>А</a:t>
            </a:r>
            <a:r>
              <a:rPr lang="ru-RU" b="1" baseline="-25000" dirty="0" smtClean="0">
                <a:latin typeface="Verdana" pitchFamily="34" charset="0"/>
              </a:rPr>
              <a:t>1</a:t>
            </a:r>
            <a:endParaRPr lang="ru-RU" b="1" dirty="0">
              <a:latin typeface="Verdan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43800" y="1219200"/>
            <a:ext cx="60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>
                <a:latin typeface="Verdana" pitchFamily="34" charset="0"/>
              </a:rPr>
              <a:t>А</a:t>
            </a:r>
            <a:r>
              <a:rPr lang="ru-RU" b="1" baseline="-25000" dirty="0" smtClean="0">
                <a:latin typeface="Verdana" pitchFamily="34" charset="0"/>
              </a:rPr>
              <a:t>2</a:t>
            </a:r>
            <a:endParaRPr lang="ru-RU" b="1" dirty="0">
              <a:latin typeface="Verdana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305800" y="3244334"/>
            <a:ext cx="8381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>
                <a:latin typeface="Verdana" pitchFamily="34" charset="0"/>
              </a:rPr>
              <a:t>А</a:t>
            </a:r>
            <a:r>
              <a:rPr lang="ru-RU" b="1" baseline="-25000" dirty="0" smtClean="0">
                <a:latin typeface="Verdana" pitchFamily="34" charset="0"/>
              </a:rPr>
              <a:t>4</a:t>
            </a:r>
            <a:endParaRPr lang="ru-RU" b="1" dirty="0">
              <a:latin typeface="Verdana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58000" y="3244334"/>
            <a:ext cx="609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>
                <a:latin typeface="Verdana" pitchFamily="34" charset="0"/>
              </a:rPr>
              <a:t>А</a:t>
            </a:r>
            <a:r>
              <a:rPr lang="ru-RU" b="1" baseline="-25000" dirty="0" smtClean="0">
                <a:latin typeface="Verdana" pitchFamily="34" charset="0"/>
              </a:rPr>
              <a:t>5</a:t>
            </a:r>
            <a:endParaRPr lang="ru-RU" b="1" dirty="0">
              <a:latin typeface="Verdan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610600" y="2186464"/>
            <a:ext cx="685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>
                <a:latin typeface="Verdana" pitchFamily="34" charset="0"/>
              </a:rPr>
              <a:t>А</a:t>
            </a:r>
            <a:r>
              <a:rPr lang="ru-RU" b="1" baseline="-25000" dirty="0" smtClean="0">
                <a:latin typeface="Verdana" pitchFamily="34" charset="0"/>
              </a:rPr>
              <a:t>3</a:t>
            </a:r>
            <a:endParaRPr lang="ru-RU" b="1" dirty="0">
              <a:latin typeface="Verdana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934200" y="1600200"/>
            <a:ext cx="60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Verdana" pitchFamily="34" charset="0"/>
              </a:rPr>
              <a:t>H</a:t>
            </a:r>
            <a:r>
              <a:rPr lang="en-US" b="1" baseline="-25000" dirty="0" smtClean="0">
                <a:latin typeface="Verdana" pitchFamily="34" charset="0"/>
              </a:rPr>
              <a:t>1</a:t>
            </a:r>
            <a:endParaRPr lang="ru-RU" b="1" dirty="0">
              <a:latin typeface="Verdana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077200" y="1600200"/>
            <a:ext cx="106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Verdana" pitchFamily="34" charset="0"/>
              </a:rPr>
              <a:t>H</a:t>
            </a:r>
            <a:r>
              <a:rPr lang="ru-RU" b="1" baseline="-25000" dirty="0" smtClean="0">
                <a:latin typeface="Verdana" pitchFamily="34" charset="0"/>
              </a:rPr>
              <a:t>2</a:t>
            </a:r>
            <a:endParaRPr lang="ru-RU" b="1" dirty="0">
              <a:latin typeface="Verdana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743200" y="2667000"/>
            <a:ext cx="358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>
                <a:latin typeface="Verdana" pitchFamily="34" charset="0"/>
              </a:rPr>
              <a:t>А</a:t>
            </a:r>
            <a:r>
              <a:rPr lang="ru-RU" b="1" baseline="-25000" dirty="0" smtClean="0">
                <a:latin typeface="Verdana" pitchFamily="34" charset="0"/>
              </a:rPr>
              <a:t>1</a:t>
            </a:r>
            <a:r>
              <a:rPr lang="en-US" b="1" dirty="0" smtClean="0">
                <a:latin typeface="Verdana" pitchFamily="34" charset="0"/>
              </a:rPr>
              <a:t>H</a:t>
            </a:r>
            <a:r>
              <a:rPr lang="en-US" b="1" baseline="-25000" dirty="0" smtClean="0">
                <a:latin typeface="Verdana" pitchFamily="34" charset="0"/>
              </a:rPr>
              <a:t>1</a:t>
            </a:r>
            <a:r>
              <a:rPr lang="ru-RU" b="1" dirty="0" smtClean="0">
                <a:latin typeface="Verdana" pitchFamily="34" charset="0"/>
              </a:rPr>
              <a:t>=А</a:t>
            </a:r>
            <a:r>
              <a:rPr lang="ru-RU" b="1" baseline="-25000" dirty="0" smtClean="0">
                <a:latin typeface="Verdana" pitchFamily="34" charset="0"/>
              </a:rPr>
              <a:t>2</a:t>
            </a:r>
            <a:r>
              <a:rPr lang="en-US" b="1" dirty="0" smtClean="0">
                <a:latin typeface="Verdana" pitchFamily="34" charset="0"/>
              </a:rPr>
              <a:t>H</a:t>
            </a:r>
            <a:r>
              <a:rPr lang="en-US" b="1" baseline="-25000" dirty="0" smtClean="0">
                <a:latin typeface="Verdana" pitchFamily="34" charset="0"/>
              </a:rPr>
              <a:t>1</a:t>
            </a:r>
            <a:r>
              <a:rPr lang="ru-RU" b="1" dirty="0" smtClean="0">
                <a:latin typeface="Verdana" pitchFamily="34" charset="0"/>
              </a:rPr>
              <a:t>=А</a:t>
            </a:r>
            <a:r>
              <a:rPr lang="ru-RU" b="1" baseline="-25000" dirty="0" smtClean="0">
                <a:latin typeface="Verdana" pitchFamily="34" charset="0"/>
              </a:rPr>
              <a:t>2</a:t>
            </a:r>
            <a:r>
              <a:rPr lang="en-US" b="1" dirty="0" smtClean="0">
                <a:latin typeface="Verdana" pitchFamily="34" charset="0"/>
              </a:rPr>
              <a:t>H</a:t>
            </a:r>
            <a:r>
              <a:rPr lang="ru-RU" b="1" baseline="-25000" dirty="0" smtClean="0">
                <a:latin typeface="Verdana" pitchFamily="34" charset="0"/>
              </a:rPr>
              <a:t>2</a:t>
            </a:r>
            <a:r>
              <a:rPr lang="ru-RU" b="1" dirty="0" smtClean="0">
                <a:latin typeface="Verdana" pitchFamily="34" charset="0"/>
              </a:rPr>
              <a:t>=А</a:t>
            </a:r>
            <a:r>
              <a:rPr lang="ru-RU" b="1" baseline="-25000" dirty="0" smtClean="0">
                <a:latin typeface="Verdana" pitchFamily="34" charset="0"/>
              </a:rPr>
              <a:t>3</a:t>
            </a:r>
            <a:r>
              <a:rPr lang="en-US" b="1" dirty="0" smtClean="0">
                <a:latin typeface="Verdana" pitchFamily="34" charset="0"/>
              </a:rPr>
              <a:t>H</a:t>
            </a:r>
            <a:r>
              <a:rPr lang="ru-RU" b="1" baseline="-25000" dirty="0" smtClean="0">
                <a:latin typeface="Verdana" pitchFamily="34" charset="0"/>
              </a:rPr>
              <a:t>2</a:t>
            </a:r>
            <a:endParaRPr lang="ru-RU" b="1" dirty="0" smtClean="0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ru-RU" b="1" dirty="0" smtClean="0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ru-RU" b="1" dirty="0"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9" grpId="0" animBg="1"/>
      <p:bldP spid="10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</a:t>
            </a:r>
            <a:r>
              <a:rPr lang="ru-RU" dirty="0" smtClean="0"/>
              <a:t>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u="sng" dirty="0" smtClean="0"/>
              <a:t>На  "4"   </a:t>
            </a:r>
            <a:r>
              <a:rPr lang="ru-RU" dirty="0" smtClean="0"/>
              <a:t>п. 106 – 107,</a:t>
            </a:r>
          </a:p>
          <a:p>
            <a:r>
              <a:rPr lang="ru-RU" dirty="0" smtClean="0"/>
              <a:t> вопросы 1 - 4 (стр. 290).</a:t>
            </a:r>
          </a:p>
          <a:p>
            <a:r>
              <a:rPr lang="ru-RU" dirty="0" smtClean="0"/>
              <a:t> № 1083 (</a:t>
            </a:r>
            <a:r>
              <a:rPr lang="ru-RU" dirty="0" err="1" smtClean="0"/>
              <a:t>д</a:t>
            </a:r>
            <a:r>
              <a:rPr lang="ru-RU" dirty="0" smtClean="0"/>
              <a:t>), 1084(</a:t>
            </a:r>
            <a:r>
              <a:rPr lang="ru-RU" dirty="0" err="1" smtClean="0"/>
              <a:t>д,е</a:t>
            </a:r>
            <a:r>
              <a:rPr lang="ru-RU" dirty="0" smtClean="0"/>
              <a:t>)</a:t>
            </a:r>
          </a:p>
          <a:p>
            <a:r>
              <a:rPr lang="ru-RU" b="1" u="sng" dirty="0" smtClean="0"/>
              <a:t>На "5" </a:t>
            </a:r>
            <a:r>
              <a:rPr lang="ru-RU" dirty="0" smtClean="0"/>
              <a:t>п. 106 – 107,</a:t>
            </a:r>
          </a:p>
          <a:p>
            <a:r>
              <a:rPr lang="ru-RU" dirty="0" smtClean="0"/>
              <a:t> вопросы 1 - 4 (стр. 290).</a:t>
            </a:r>
          </a:p>
          <a:p>
            <a:r>
              <a:rPr lang="ru-RU" dirty="0" smtClean="0"/>
              <a:t>№ 1083 (</a:t>
            </a:r>
            <a:r>
              <a:rPr lang="ru-RU" dirty="0" err="1" smtClean="0"/>
              <a:t>д</a:t>
            </a:r>
            <a:r>
              <a:rPr lang="ru-RU" dirty="0" smtClean="0"/>
              <a:t>), 1084(</a:t>
            </a:r>
            <a:r>
              <a:rPr lang="ru-RU" dirty="0" err="1" smtClean="0"/>
              <a:t>д,е</a:t>
            </a:r>
            <a:r>
              <a:rPr lang="ru-RU" dirty="0" smtClean="0"/>
              <a:t>)</a:t>
            </a:r>
          </a:p>
          <a:p>
            <a:r>
              <a:rPr lang="ru-RU" dirty="0" smtClean="0"/>
              <a:t>№  1086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714356"/>
            <a:ext cx="9144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Окружность.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Вписанная, описанная.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Изучим, поймем, заинтересуемся. Присутствует в ЕГЭ.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Реальность.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052736"/>
            <a:ext cx="7200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solidFill>
                  <a:schemeClr val="tx2"/>
                </a:solidFill>
                <a:latin typeface="Monotype Corsiva" panose="03010101010201010101" pitchFamily="66" charset="0"/>
                <a:ea typeface="Times New Roman" pitchFamily="18" charset="0"/>
              </a:rPr>
              <a:t>Геометрические </a:t>
            </a:r>
            <a:r>
              <a:rPr lang="ru-RU" sz="4000" dirty="0">
                <a:solidFill>
                  <a:schemeClr val="tx2"/>
                </a:solidFill>
                <a:latin typeface="Monotype Corsiva" panose="03010101010201010101" pitchFamily="66" charset="0"/>
                <a:ea typeface="Times New Roman" pitchFamily="18" charset="0"/>
              </a:rPr>
              <a:t>узоры повсюду, это достаточно привычное явление, просто мы на это редко обращаем внимание за повседневными делами и просто так. </a:t>
            </a:r>
            <a:endParaRPr lang="ru-RU" sz="4000" dirty="0" smtClean="0">
              <a:solidFill>
                <a:schemeClr val="tx2"/>
              </a:solidFill>
              <a:latin typeface="Monotype Corsiva" panose="03010101010201010101" pitchFamily="66" charset="0"/>
              <a:ea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rgbClr val="FF0000"/>
                </a:solidFill>
                <a:latin typeface="Monotype Corsiva" panose="03010101010201010101" pitchFamily="66" charset="0"/>
                <a:ea typeface="Times New Roman" pitchFamily="18" charset="0"/>
              </a:rPr>
              <a:t>Математика </a:t>
            </a:r>
            <a:r>
              <a:rPr lang="ru-RU" sz="4000" b="1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itchFamily="18" charset="0"/>
              </a:rPr>
              <a:t>вокруг нас </a:t>
            </a:r>
            <a:endParaRPr lang="ru-RU" sz="4000" b="1" dirty="0" smtClean="0">
              <a:solidFill>
                <a:srgbClr val="FF0000"/>
              </a:solidFill>
              <a:latin typeface="Monotype Corsiva" panose="03010101010201010101" pitchFamily="66" charset="0"/>
              <a:ea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rgbClr val="FF0000"/>
                </a:solidFill>
                <a:latin typeface="Monotype Corsiva" panose="03010101010201010101" pitchFamily="66" charset="0"/>
                <a:ea typeface="Times New Roman" pitchFamily="18" charset="0"/>
              </a:rPr>
              <a:t>всегда </a:t>
            </a:r>
            <a:r>
              <a:rPr lang="ru-RU" sz="4000" b="1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itchFamily="18" charset="0"/>
              </a:rPr>
              <a:t>и </a:t>
            </a:r>
            <a:r>
              <a:rPr lang="ru-RU" sz="4000" b="1" dirty="0" smtClean="0">
                <a:solidFill>
                  <a:srgbClr val="FF0000"/>
                </a:solidFill>
                <a:latin typeface="Monotype Corsiva" panose="03010101010201010101" pitchFamily="66" charset="0"/>
                <a:ea typeface="Times New Roman" pitchFamily="18" charset="0"/>
              </a:rPr>
              <a:t>везде !</a:t>
            </a:r>
            <a:endParaRPr lang="ru-RU" sz="40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75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247</TotalTime>
  <Words>676</Words>
  <Application>Microsoft Office PowerPoint</Application>
  <PresentationFormat>Экран (4:3)</PresentationFormat>
  <Paragraphs>118</Paragraphs>
  <Slides>20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   Описанная окружность </vt:lpstr>
      <vt:lpstr>Слайд 13</vt:lpstr>
      <vt:lpstr>Окружность, вписанная в правильный многоугольник. </vt:lpstr>
      <vt:lpstr>Слайд 15</vt:lpstr>
      <vt:lpstr>Слайд 16</vt:lpstr>
      <vt:lpstr>Следствия.</vt:lpstr>
      <vt:lpstr>Домашнее задание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Админ</cp:lastModifiedBy>
  <cp:revision>31</cp:revision>
  <dcterms:created xsi:type="dcterms:W3CDTF">2014-07-09T08:33:20Z</dcterms:created>
  <dcterms:modified xsi:type="dcterms:W3CDTF">2016-11-02T18:42:59Z</dcterms:modified>
</cp:coreProperties>
</file>